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4" r:id="rId3"/>
    <p:sldId id="268" r:id="rId4"/>
    <p:sldId id="256" r:id="rId5"/>
    <p:sldId id="261" r:id="rId6"/>
    <p:sldId id="271" r:id="rId7"/>
    <p:sldId id="263" r:id="rId8"/>
    <p:sldId id="270" r:id="rId9"/>
    <p:sldId id="259" r:id="rId10"/>
    <p:sldId id="280" r:id="rId11"/>
    <p:sldId id="260"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493" autoAdjust="0"/>
    <p:restoredTop sz="94660"/>
  </p:normalViewPr>
  <p:slideViewPr>
    <p:cSldViewPr>
      <p:cViewPr varScale="1">
        <p:scale>
          <a:sx n="44" d="100"/>
          <a:sy n="44" d="100"/>
        </p:scale>
        <p:origin x="-1435"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9F6BCE-B0E6-452F-881D-B3EFF15335A9}" type="datetimeFigureOut">
              <a:rPr lang="en-US" smtClean="0"/>
              <a:pPr/>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38394-6C64-4692-B479-C76CD551CDA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F6BCE-B0E6-452F-881D-B3EFF15335A9}" type="datetimeFigureOut">
              <a:rPr lang="en-US" smtClean="0"/>
              <a:pPr/>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38394-6C64-4692-B479-C76CD551CDA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F6BCE-B0E6-452F-881D-B3EFF15335A9}" type="datetimeFigureOut">
              <a:rPr lang="en-US" smtClean="0"/>
              <a:pPr/>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38394-6C64-4692-B479-C76CD551CDA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F6BCE-B0E6-452F-881D-B3EFF15335A9}" type="datetimeFigureOut">
              <a:rPr lang="en-US" smtClean="0"/>
              <a:pPr/>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38394-6C64-4692-B479-C76CD551CDA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9F6BCE-B0E6-452F-881D-B3EFF15335A9}" type="datetimeFigureOut">
              <a:rPr lang="en-US" smtClean="0"/>
              <a:pPr/>
              <a:t>10/20/2019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338394-6C64-4692-B479-C76CD551CDA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9F6BCE-B0E6-452F-881D-B3EFF15335A9}" type="datetimeFigureOut">
              <a:rPr lang="en-US" smtClean="0"/>
              <a:pPr/>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38394-6C64-4692-B479-C76CD551CDA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9F6BCE-B0E6-452F-881D-B3EFF15335A9}" type="datetimeFigureOut">
              <a:rPr lang="en-US" smtClean="0"/>
              <a:pPr/>
              <a:t>10/20/2019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338394-6C64-4692-B479-C76CD551CDA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9F6BCE-B0E6-452F-881D-B3EFF15335A9}" type="datetimeFigureOut">
              <a:rPr lang="en-US" smtClean="0"/>
              <a:pPr/>
              <a:t>10/20/2019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338394-6C64-4692-B479-C76CD551CDA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F6BCE-B0E6-452F-881D-B3EFF15335A9}" type="datetimeFigureOut">
              <a:rPr lang="en-US" smtClean="0"/>
              <a:pPr/>
              <a:t>10/20/2019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338394-6C64-4692-B479-C76CD551CDA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9F6BCE-B0E6-452F-881D-B3EFF15335A9}" type="datetimeFigureOut">
              <a:rPr lang="en-US" smtClean="0"/>
              <a:pPr/>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38394-6C64-4692-B479-C76CD551CDA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9F6BCE-B0E6-452F-881D-B3EFF15335A9}" type="datetimeFigureOut">
              <a:rPr lang="en-US" smtClean="0"/>
              <a:pPr/>
              <a:t>10/20/2019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338394-6C64-4692-B479-C76CD551CDA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F6BCE-B0E6-452F-881D-B3EFF15335A9}" type="datetimeFigureOut">
              <a:rPr lang="en-US" smtClean="0"/>
              <a:pPr/>
              <a:t>10/20/2019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38394-6C64-4692-B479-C76CD551CDA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s://mydonate.bt.com/images/charities/B19618295551523956996019.jpg"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5.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https://mydonate.bt.com/images/charities/B19618295551523956996019.jpg" TargetMode="External"/><Relationship Id="rId5" Type="http://schemas.openxmlformats.org/officeDocument/2006/relationships/image" Target="../media/image1.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https://mydonate.bt.com/images/charities/B19618295551523956996019.jpg" TargetMode="External"/><Relationship Id="rId7"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hyperlink" Target="https://vimeo.com/312747788" TargetMode="Externa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vimeo.com/252229532"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https://mydonate.bt.com/images/charities/B19618295551523956996019.jpg" TargetMode="External"/><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https://mydonate.bt.com/images/charities/B19618295551523956996019.jpg"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https://mydonate.bt.com/images/charities/B19618295551523956996019.jpg" TargetMode="External"/><Relationship Id="rId7"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jpeg"/><Relationship Id="rId7" Type="http://schemas.openxmlformats.org/officeDocument/2006/relationships/image" Target="https://mydonate.bt.com/images/charities/B19618295551523956996019.jpg"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https://pbs.twimg.com/media/DpuuJ6KXcAEI5co.jpg" TargetMode="External"/><Relationship Id="rId3" Type="http://schemas.openxmlformats.org/officeDocument/2006/relationships/image" Target="../media/image1.jpeg"/><Relationship Id="rId7" Type="http://schemas.openxmlformats.org/officeDocument/2006/relationships/image" Target="../media/image37.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0.jpeg"/><Relationship Id="rId5" Type="http://schemas.openxmlformats.org/officeDocument/2006/relationships/image" Target="../media/image35.jpeg"/><Relationship Id="rId10" Type="http://schemas.openxmlformats.org/officeDocument/2006/relationships/image" Target="../media/image39.jpeg"/><Relationship Id="rId4" Type="http://schemas.openxmlformats.org/officeDocument/2006/relationships/image" Target="https://mydonate.bt.com/images/charities/B19618295551523956996019.jpg" TargetMode="External"/><Relationship Id="rId9" Type="http://schemas.openxmlformats.org/officeDocument/2006/relationships/image" Target="../media/image38.jpeg"/></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image" Target="https://mydonate.bt.com/images/charities/B19618295551523956996019.jp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928934"/>
            <a:ext cx="5000660" cy="957268"/>
          </a:xfrm>
        </p:spPr>
        <p:txBody>
          <a:bodyPr>
            <a:noAutofit/>
          </a:bodyPr>
          <a:lstStyle/>
          <a:p>
            <a:r>
              <a:rPr lang="en-GB" sz="5400" b="1" dirty="0" smtClean="0"/>
              <a:t>Welcome to </a:t>
            </a:r>
            <a:r>
              <a:rPr lang="en-GB" sz="5400" b="1" dirty="0" err="1" smtClean="0"/>
              <a:t>Heswall</a:t>
            </a:r>
            <a:r>
              <a:rPr lang="en-GB" sz="5400" b="1" dirty="0" smtClean="0"/>
              <a:t> Primary</a:t>
            </a:r>
            <a:endParaRPr lang="en-US" sz="5400" b="1" dirty="0"/>
          </a:p>
        </p:txBody>
      </p:sp>
      <p:sp>
        <p:nvSpPr>
          <p:cNvPr id="3" name="Subtitle 2"/>
          <p:cNvSpPr>
            <a:spLocks noGrp="1"/>
          </p:cNvSpPr>
          <p:nvPr>
            <p:ph type="subTitle" idx="1"/>
          </p:nvPr>
        </p:nvSpPr>
        <p:spPr/>
        <p:txBody>
          <a:bodyPr/>
          <a:lstStyle/>
          <a:p>
            <a:endParaRPr lang="en-US"/>
          </a:p>
        </p:txBody>
      </p:sp>
      <p:pic>
        <p:nvPicPr>
          <p:cNvPr id="1026" name="Picture 2" descr="Image result for heswall primary school logo"/>
          <p:cNvPicPr>
            <a:picLocks noChangeAspect="1" noChangeArrowheads="1"/>
          </p:cNvPicPr>
          <p:nvPr/>
        </p:nvPicPr>
        <p:blipFill>
          <a:blip r:embed="rId2" r:link="rId3"/>
          <a:srcRect/>
          <a:stretch>
            <a:fillRect/>
          </a:stretch>
        </p:blipFill>
        <p:spPr bwMode="auto">
          <a:xfrm>
            <a:off x="1" y="0"/>
            <a:ext cx="9144000" cy="2535237"/>
          </a:xfrm>
          <a:prstGeom prst="rect">
            <a:avLst/>
          </a:prstGeom>
          <a:noFill/>
          <a:ln w="9525">
            <a:noFill/>
            <a:miter lim="800000"/>
            <a:headEnd/>
            <a:tailEnd/>
          </a:ln>
        </p:spPr>
      </p:pic>
      <p:sp>
        <p:nvSpPr>
          <p:cNvPr id="5" name="Rectangle 4"/>
          <p:cNvSpPr/>
          <p:nvPr/>
        </p:nvSpPr>
        <p:spPr>
          <a:xfrm>
            <a:off x="357158" y="4303455"/>
            <a:ext cx="5214974" cy="2554545"/>
          </a:xfrm>
          <a:prstGeom prst="rect">
            <a:avLst/>
          </a:prstGeom>
        </p:spPr>
        <p:txBody>
          <a:bodyPr wrap="square">
            <a:spAutoFit/>
          </a:bodyPr>
          <a:lstStyle/>
          <a:p>
            <a:pPr algn="ctr">
              <a:buNone/>
            </a:pPr>
            <a:r>
              <a:rPr lang="en-GB" sz="4000" b="1" i="1" dirty="0" smtClean="0"/>
              <a:t>We believe...small actions make big differences </a:t>
            </a:r>
            <a:r>
              <a:rPr lang="en-GB" sz="4000" i="1" dirty="0" smtClean="0"/>
              <a:t>... </a:t>
            </a:r>
            <a:r>
              <a:rPr lang="en-GB" sz="4000" b="1" i="1" dirty="0" smtClean="0"/>
              <a:t>This is our ECO CODE.</a:t>
            </a:r>
            <a:endParaRPr lang="en-US" sz="4000" b="1" dirty="0"/>
          </a:p>
        </p:txBody>
      </p:sp>
      <p:pic>
        <p:nvPicPr>
          <p:cNvPr id="23554" name="Picture 4" descr="https://pbs.twimg.com/media/Dq0tA8pXQAAfzN5.jpg"/>
          <p:cNvPicPr>
            <a:picLocks noChangeAspect="1" noChangeArrowheads="1"/>
          </p:cNvPicPr>
          <p:nvPr/>
        </p:nvPicPr>
        <p:blipFill>
          <a:blip r:embed="rId4"/>
          <a:srcRect/>
          <a:stretch>
            <a:fillRect/>
          </a:stretch>
        </p:blipFill>
        <p:spPr bwMode="auto">
          <a:xfrm>
            <a:off x="5937777" y="2428868"/>
            <a:ext cx="3206223" cy="4429131"/>
          </a:xfrm>
          <a:prstGeom prst="rect">
            <a:avLst/>
          </a:prstGeom>
          <a:noFill/>
          <a:ln w="9525">
            <a:noFill/>
            <a:miter lim="800000"/>
            <a:headEnd/>
            <a:tailEnd/>
          </a:ln>
        </p:spPr>
      </p:pic>
      <p:sp>
        <p:nvSpPr>
          <p:cNvPr id="9" name="Rectangle 8"/>
          <p:cNvSpPr/>
          <p:nvPr/>
        </p:nvSpPr>
        <p:spPr>
          <a:xfrm>
            <a:off x="6072198" y="5572140"/>
            <a:ext cx="2890087" cy="830997"/>
          </a:xfrm>
          <a:prstGeom prst="rect">
            <a:avLst/>
          </a:prstGeom>
          <a:noFill/>
        </p:spPr>
        <p:txBody>
          <a:bodyPr wrap="none" lIns="91440" tIns="45720" rIns="91440" bIns="45720">
            <a:spAutoFit/>
          </a:bodyPr>
          <a:lstStyle/>
          <a:p>
            <a:pPr algn="ctr"/>
            <a:r>
              <a:rPr lang="en-US" sz="2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We have 3 main </a:t>
            </a:r>
          </a:p>
          <a:p>
            <a:pPr algn="ctr"/>
            <a:r>
              <a:rPr lang="en-US" sz="2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Eco Schools priorities</a:t>
            </a:r>
            <a:endParaRPr lang="en-US" sz="2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ownloads\IMG_0193.jpg"/>
          <p:cNvPicPr>
            <a:picLocks noChangeAspect="1" noChangeArrowheads="1"/>
          </p:cNvPicPr>
          <p:nvPr/>
        </p:nvPicPr>
        <p:blipFill>
          <a:blip r:embed="rId2" cstate="print"/>
          <a:srcRect/>
          <a:stretch>
            <a:fillRect/>
          </a:stretch>
        </p:blipFill>
        <p:spPr bwMode="auto">
          <a:xfrm>
            <a:off x="3357554" y="2428868"/>
            <a:ext cx="3571900" cy="2214554"/>
          </a:xfrm>
          <a:prstGeom prst="rect">
            <a:avLst/>
          </a:prstGeom>
          <a:noFill/>
        </p:spPr>
      </p:pic>
      <p:pic>
        <p:nvPicPr>
          <p:cNvPr id="29698" name="Picture 2" descr="Image result for heswall food ridan"/>
          <p:cNvPicPr>
            <a:picLocks noChangeAspect="1" noChangeArrowheads="1"/>
          </p:cNvPicPr>
          <p:nvPr/>
        </p:nvPicPr>
        <p:blipFill>
          <a:blip r:embed="rId3"/>
          <a:srcRect/>
          <a:stretch>
            <a:fillRect/>
          </a:stretch>
        </p:blipFill>
        <p:spPr bwMode="auto">
          <a:xfrm>
            <a:off x="3428992" y="4572008"/>
            <a:ext cx="3538534" cy="2285992"/>
          </a:xfrm>
          <a:prstGeom prst="rect">
            <a:avLst/>
          </a:prstGeom>
          <a:noFill/>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929454" y="2643182"/>
            <a:ext cx="2000264" cy="3857652"/>
          </a:xfrm>
        </p:spPr>
        <p:txBody>
          <a:bodyPr>
            <a:normAutofit fontScale="70000" lnSpcReduction="20000"/>
          </a:bodyPr>
          <a:lstStyle/>
          <a:p>
            <a:pPr>
              <a:buNone/>
            </a:pPr>
            <a:r>
              <a:rPr lang="en-GB" b="1" dirty="0" smtClean="0"/>
              <a:t>Next steps:</a:t>
            </a:r>
          </a:p>
          <a:p>
            <a:r>
              <a:rPr lang="en-GB" dirty="0"/>
              <a:t>Eco team to investigate </a:t>
            </a:r>
            <a:r>
              <a:rPr lang="en-GB" dirty="0" smtClean="0"/>
              <a:t>more  potential </a:t>
            </a:r>
            <a:r>
              <a:rPr lang="en-GB" dirty="0"/>
              <a:t>recycling firms led by Mrs W.</a:t>
            </a:r>
            <a:endParaRPr lang="en-US" dirty="0"/>
          </a:p>
          <a:p>
            <a:endParaRPr lang="en-US" dirty="0"/>
          </a:p>
          <a:p>
            <a:r>
              <a:rPr lang="en-GB" dirty="0" smtClean="0"/>
              <a:t> </a:t>
            </a:r>
            <a:r>
              <a:rPr lang="en-GB" dirty="0"/>
              <a:t>Continued composting of food waste.</a:t>
            </a:r>
            <a:endParaRPr lang="en-GB" dirty="0" smtClean="0"/>
          </a:p>
          <a:p>
            <a:pPr>
              <a:buNone/>
            </a:pPr>
            <a:endParaRPr lang="en-GB" dirty="0" smtClean="0"/>
          </a:p>
          <a:p>
            <a:pPr>
              <a:buNone/>
            </a:pPr>
            <a:endParaRPr lang="en-US" dirty="0"/>
          </a:p>
        </p:txBody>
      </p:sp>
      <p:pic>
        <p:nvPicPr>
          <p:cNvPr id="4" name="Picture 6" descr="https://pbs.twimg.com/media/Del-L_OX4AEE27l.jpg"/>
          <p:cNvPicPr>
            <a:picLocks noChangeAspect="1" noChangeArrowheads="1"/>
          </p:cNvPicPr>
          <p:nvPr/>
        </p:nvPicPr>
        <p:blipFill>
          <a:blip r:embed="rId4"/>
          <a:srcRect/>
          <a:stretch>
            <a:fillRect/>
          </a:stretch>
        </p:blipFill>
        <p:spPr bwMode="auto">
          <a:xfrm>
            <a:off x="0" y="4629160"/>
            <a:ext cx="3428992" cy="2228840"/>
          </a:xfrm>
          <a:prstGeom prst="rect">
            <a:avLst/>
          </a:prstGeom>
          <a:noFill/>
        </p:spPr>
      </p:pic>
      <p:pic>
        <p:nvPicPr>
          <p:cNvPr id="5" name="Picture 2" descr="Image result for heswall primary school logo"/>
          <p:cNvPicPr>
            <a:picLocks noChangeAspect="1" noChangeArrowheads="1"/>
          </p:cNvPicPr>
          <p:nvPr/>
        </p:nvPicPr>
        <p:blipFill>
          <a:blip r:embed="rId5" r:link="rId6"/>
          <a:srcRect/>
          <a:stretch>
            <a:fillRect/>
          </a:stretch>
        </p:blipFill>
        <p:spPr bwMode="auto">
          <a:xfrm>
            <a:off x="1" y="0"/>
            <a:ext cx="9144000" cy="2535237"/>
          </a:xfrm>
          <a:prstGeom prst="rect">
            <a:avLst/>
          </a:prstGeom>
          <a:noFill/>
          <a:ln w="9525">
            <a:noFill/>
            <a:miter lim="800000"/>
            <a:headEnd/>
            <a:tailEnd/>
          </a:ln>
        </p:spPr>
      </p:pic>
      <p:pic>
        <p:nvPicPr>
          <p:cNvPr id="6" name="Picture 2" descr="https://pbs.twimg.com/media/De7isJJUEAAEu8m.jpg"/>
          <p:cNvPicPr>
            <a:picLocks noChangeAspect="1" noChangeArrowheads="1"/>
          </p:cNvPicPr>
          <p:nvPr/>
        </p:nvPicPr>
        <p:blipFill>
          <a:blip r:embed="rId7" cstate="print"/>
          <a:srcRect/>
          <a:stretch>
            <a:fillRect/>
          </a:stretch>
        </p:blipFill>
        <p:spPr bwMode="auto">
          <a:xfrm>
            <a:off x="0" y="2214555"/>
            <a:ext cx="3429023" cy="2571768"/>
          </a:xfrm>
          <a:prstGeom prst="rect">
            <a:avLst/>
          </a:prstGeom>
          <a:noFill/>
        </p:spPr>
      </p:pic>
      <p:sp>
        <p:nvSpPr>
          <p:cNvPr id="8" name="Rectangle 7"/>
          <p:cNvSpPr/>
          <p:nvPr/>
        </p:nvSpPr>
        <p:spPr>
          <a:xfrm>
            <a:off x="5715008" y="785794"/>
            <a:ext cx="1940852"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Waste</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Oval 8"/>
          <p:cNvSpPr/>
          <p:nvPr/>
        </p:nvSpPr>
        <p:spPr>
          <a:xfrm>
            <a:off x="214282" y="4500570"/>
            <a:ext cx="2714644" cy="10001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Collection of bottle tops </a:t>
            </a:r>
            <a:r>
              <a:rPr lang="en-GB" smtClean="0">
                <a:solidFill>
                  <a:schemeClr val="tx1"/>
                </a:solidFill>
              </a:rPr>
              <a:t>for WED art</a:t>
            </a:r>
            <a:r>
              <a:rPr lang="en-GB" dirty="0" smtClean="0">
                <a:solidFill>
                  <a:schemeClr val="tx1"/>
                </a:solidFill>
              </a:rPr>
              <a:t>.</a:t>
            </a:r>
            <a:endParaRPr lang="en-US" dirty="0">
              <a:solidFill>
                <a:schemeClr val="tx1"/>
              </a:solidFill>
            </a:endParaRPr>
          </a:p>
        </p:txBody>
      </p:sp>
      <p:sp>
        <p:nvSpPr>
          <p:cNvPr id="10" name="Oval 9"/>
          <p:cNvSpPr/>
          <p:nvPr/>
        </p:nvSpPr>
        <p:spPr>
          <a:xfrm>
            <a:off x="2428860" y="642918"/>
            <a:ext cx="2428892" cy="450059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smtClean="0">
              <a:solidFill>
                <a:schemeClr val="tx1"/>
              </a:solidFill>
            </a:endParaRPr>
          </a:p>
          <a:p>
            <a:pPr algn="ctr"/>
            <a:endParaRPr lang="en-GB" b="1" dirty="0" smtClean="0">
              <a:solidFill>
                <a:schemeClr val="tx1"/>
              </a:solidFill>
            </a:endParaRPr>
          </a:p>
          <a:p>
            <a:pPr algn="ctr"/>
            <a:r>
              <a:rPr lang="en-GB" b="1" dirty="0" smtClean="0">
                <a:solidFill>
                  <a:schemeClr val="tx1"/>
                </a:solidFill>
              </a:rPr>
              <a:t>Recycling points in school for:</a:t>
            </a:r>
          </a:p>
          <a:p>
            <a:pPr algn="ctr">
              <a:buFont typeface="Arial" pitchFamily="34" charset="0"/>
              <a:buChar char="•"/>
            </a:pPr>
            <a:r>
              <a:rPr lang="en-GB" b="1" dirty="0" smtClean="0">
                <a:solidFill>
                  <a:schemeClr val="tx1"/>
                </a:solidFill>
              </a:rPr>
              <a:t>Sweet wrappers</a:t>
            </a:r>
          </a:p>
          <a:p>
            <a:pPr algn="ctr">
              <a:buFont typeface="Arial" pitchFamily="34" charset="0"/>
              <a:buChar char="•"/>
            </a:pPr>
            <a:r>
              <a:rPr lang="en-GB" b="1" dirty="0" smtClean="0">
                <a:solidFill>
                  <a:schemeClr val="tx1"/>
                </a:solidFill>
              </a:rPr>
              <a:t>Uniform</a:t>
            </a:r>
          </a:p>
          <a:p>
            <a:pPr algn="ctr">
              <a:buFont typeface="Arial" pitchFamily="34" charset="0"/>
              <a:buChar char="•"/>
            </a:pPr>
            <a:r>
              <a:rPr lang="en-GB" b="1" dirty="0" smtClean="0">
                <a:solidFill>
                  <a:schemeClr val="tx1"/>
                </a:solidFill>
              </a:rPr>
              <a:t>Plastic bottles</a:t>
            </a:r>
          </a:p>
          <a:p>
            <a:pPr algn="ctr">
              <a:buFont typeface="Arial" pitchFamily="34" charset="0"/>
              <a:buChar char="•"/>
            </a:pPr>
            <a:r>
              <a:rPr lang="en-GB" b="1" dirty="0" smtClean="0">
                <a:solidFill>
                  <a:schemeClr val="tx1"/>
                </a:solidFill>
              </a:rPr>
              <a:t>Biscuit wrappers</a:t>
            </a:r>
          </a:p>
          <a:p>
            <a:pPr algn="ctr">
              <a:buFont typeface="Arial" pitchFamily="34" charset="0"/>
              <a:buChar char="•"/>
            </a:pPr>
            <a:r>
              <a:rPr lang="en-GB" b="1" dirty="0" smtClean="0">
                <a:solidFill>
                  <a:schemeClr val="tx1"/>
                </a:solidFill>
              </a:rPr>
              <a:t>Computer cartridges</a:t>
            </a:r>
          </a:p>
          <a:p>
            <a:pPr algn="ctr">
              <a:buFont typeface="Arial" pitchFamily="34" charset="0"/>
              <a:buChar char="•"/>
            </a:pPr>
            <a:r>
              <a:rPr lang="en-GB" b="1" dirty="0" smtClean="0">
                <a:solidFill>
                  <a:schemeClr val="tx1"/>
                </a:solidFill>
              </a:rPr>
              <a:t>Ella’s kitchen</a:t>
            </a:r>
          </a:p>
          <a:p>
            <a:pPr algn="ctr">
              <a:buFont typeface="Arial" pitchFamily="34" charset="0"/>
              <a:buChar char="•"/>
            </a:pPr>
            <a:r>
              <a:rPr lang="en-GB" b="1" dirty="0" smtClean="0">
                <a:solidFill>
                  <a:schemeClr val="tx1"/>
                </a:solidFill>
              </a:rPr>
              <a:t>Batteries</a:t>
            </a:r>
          </a:p>
          <a:p>
            <a:pPr algn="ctr">
              <a:buFont typeface="Arial" pitchFamily="34" charset="0"/>
              <a:buChar char="•"/>
            </a:pPr>
            <a:endParaRPr lang="en-GB" b="1" dirty="0" smtClean="0">
              <a:solidFill>
                <a:schemeClr val="tx1"/>
              </a:solidFill>
            </a:endParaRPr>
          </a:p>
          <a:p>
            <a:pPr algn="ctr"/>
            <a:endParaRPr lang="en-GB" dirty="0" smtClean="0"/>
          </a:p>
          <a:p>
            <a:pPr algn="ct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72198" y="2643182"/>
            <a:ext cx="2857520" cy="4000528"/>
          </a:xfrm>
        </p:spPr>
        <p:txBody>
          <a:bodyPr>
            <a:normAutofit fontScale="55000" lnSpcReduction="20000"/>
          </a:bodyPr>
          <a:lstStyle/>
          <a:p>
            <a:pPr>
              <a:buNone/>
            </a:pPr>
            <a:endParaRPr lang="en-GB" dirty="0" smtClean="0"/>
          </a:p>
          <a:p>
            <a:pPr>
              <a:buNone/>
            </a:pPr>
            <a:r>
              <a:rPr lang="en-GB" b="1" dirty="0" smtClean="0"/>
              <a:t>NEXT STEPS:</a:t>
            </a:r>
          </a:p>
          <a:p>
            <a:pPr algn="ctr">
              <a:buNone/>
            </a:pPr>
            <a:r>
              <a:rPr lang="en-GB" dirty="0" smtClean="0"/>
              <a:t>Light monitors to check </a:t>
            </a:r>
          </a:p>
          <a:p>
            <a:pPr algn="ctr">
              <a:buNone/>
            </a:pPr>
            <a:r>
              <a:rPr lang="en-GB" dirty="0"/>
              <a:t>c</a:t>
            </a:r>
            <a:r>
              <a:rPr lang="en-GB" dirty="0" smtClean="0"/>
              <a:t>lassrooms at lunch times.</a:t>
            </a:r>
            <a:endParaRPr lang="en-US" dirty="0" smtClean="0"/>
          </a:p>
          <a:p>
            <a:pPr algn="ctr">
              <a:buNone/>
            </a:pPr>
            <a:endParaRPr lang="en-GB" dirty="0"/>
          </a:p>
          <a:p>
            <a:pPr algn="ctr">
              <a:buNone/>
            </a:pPr>
            <a:r>
              <a:rPr lang="en-GB" dirty="0" smtClean="0"/>
              <a:t>Discussion to take place with caretaker to review access to meters for meter readings after failure to install effective system last year.</a:t>
            </a:r>
          </a:p>
          <a:p>
            <a:pPr algn="ctr">
              <a:buNone/>
            </a:pPr>
            <a:endParaRPr lang="en-GB" dirty="0"/>
          </a:p>
          <a:p>
            <a:pPr algn="ctr">
              <a:buNone/>
            </a:pPr>
            <a:r>
              <a:rPr lang="en-GB" dirty="0" smtClean="0"/>
              <a:t>Switch </a:t>
            </a:r>
            <a:r>
              <a:rPr lang="en-GB" dirty="0" smtClean="0"/>
              <a:t>Off </a:t>
            </a:r>
            <a:r>
              <a:rPr lang="en-GB" dirty="0" smtClean="0"/>
              <a:t>Fortnight</a:t>
            </a:r>
            <a:endParaRPr lang="en-US" dirty="0" smtClean="0"/>
          </a:p>
          <a:p>
            <a:pPr>
              <a:buNone/>
            </a:pPr>
            <a:r>
              <a:rPr lang="en-GB" dirty="0" smtClean="0"/>
              <a:t> </a:t>
            </a:r>
            <a:endParaRPr lang="en-US" dirty="0"/>
          </a:p>
        </p:txBody>
      </p:sp>
      <p:pic>
        <p:nvPicPr>
          <p:cNvPr id="4" name="Picture 2" descr="Image result for heswall primary school logo"/>
          <p:cNvPicPr>
            <a:picLocks noChangeAspect="1" noChangeArrowheads="1"/>
          </p:cNvPicPr>
          <p:nvPr/>
        </p:nvPicPr>
        <p:blipFill>
          <a:blip r:embed="rId2" r:link="rId3"/>
          <a:srcRect/>
          <a:stretch>
            <a:fillRect/>
          </a:stretch>
        </p:blipFill>
        <p:spPr bwMode="auto">
          <a:xfrm>
            <a:off x="1" y="0"/>
            <a:ext cx="9144000" cy="2535237"/>
          </a:xfrm>
          <a:prstGeom prst="rect">
            <a:avLst/>
          </a:prstGeom>
          <a:noFill/>
          <a:ln w="9525">
            <a:noFill/>
            <a:miter lim="800000"/>
            <a:headEnd/>
            <a:tailEnd/>
          </a:ln>
        </p:spPr>
      </p:pic>
      <p:sp>
        <p:nvSpPr>
          <p:cNvPr id="5" name="Rectangle 4"/>
          <p:cNvSpPr/>
          <p:nvPr/>
        </p:nvSpPr>
        <p:spPr>
          <a:xfrm>
            <a:off x="428596" y="5857892"/>
            <a:ext cx="8286808" cy="369332"/>
          </a:xfrm>
          <a:prstGeom prst="rect">
            <a:avLst/>
          </a:prstGeom>
        </p:spPr>
        <p:txBody>
          <a:bodyPr wrap="square">
            <a:spAutoFit/>
          </a:bodyPr>
          <a:lstStyle/>
          <a:p>
            <a:pPr algn="ctr">
              <a:buNone/>
            </a:pPr>
            <a:r>
              <a:rPr lang="en-GB" i="1" dirty="0" smtClean="0"/>
              <a:t>...</a:t>
            </a:r>
            <a:endParaRPr lang="en-US" dirty="0"/>
          </a:p>
        </p:txBody>
      </p:sp>
      <p:sp>
        <p:nvSpPr>
          <p:cNvPr id="6" name="Rectangle 5"/>
          <p:cNvSpPr/>
          <p:nvPr/>
        </p:nvSpPr>
        <p:spPr>
          <a:xfrm>
            <a:off x="5929322" y="500042"/>
            <a:ext cx="2103589"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Energy</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362" name="AutoShape 2" descr="Image result for hour without [pow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364" name="AutoShape 4" descr="Image result for hour without [pow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6" name="Picture 6" descr="https://upload.wikimedia.org/wikipedia/en/f/fd/Earth_Hour_60%2B_Logo.jpg"/>
          <p:cNvPicPr>
            <a:picLocks noChangeAspect="1" noChangeArrowheads="1"/>
          </p:cNvPicPr>
          <p:nvPr/>
        </p:nvPicPr>
        <p:blipFill>
          <a:blip r:embed="rId4"/>
          <a:srcRect/>
          <a:stretch>
            <a:fillRect/>
          </a:stretch>
        </p:blipFill>
        <p:spPr bwMode="auto">
          <a:xfrm>
            <a:off x="0" y="2357430"/>
            <a:ext cx="3743325" cy="2552700"/>
          </a:xfrm>
          <a:prstGeom prst="rect">
            <a:avLst/>
          </a:prstGeom>
          <a:noFill/>
        </p:spPr>
      </p:pic>
      <p:pic>
        <p:nvPicPr>
          <p:cNvPr id="15368" name="Picture 8" descr="Image result for switch off fortnight"/>
          <p:cNvPicPr>
            <a:picLocks noChangeAspect="1" noChangeArrowheads="1"/>
          </p:cNvPicPr>
          <p:nvPr/>
        </p:nvPicPr>
        <p:blipFill>
          <a:blip r:embed="rId5"/>
          <a:srcRect/>
          <a:stretch>
            <a:fillRect/>
          </a:stretch>
        </p:blipFill>
        <p:spPr bwMode="auto">
          <a:xfrm>
            <a:off x="0" y="4786330"/>
            <a:ext cx="2071670" cy="2071670"/>
          </a:xfrm>
          <a:prstGeom prst="rect">
            <a:avLst/>
          </a:prstGeom>
          <a:noFill/>
        </p:spPr>
      </p:pic>
      <p:pic>
        <p:nvPicPr>
          <p:cNvPr id="15369" name="Picture 9"/>
          <p:cNvPicPr>
            <a:picLocks noChangeAspect="1" noChangeArrowheads="1"/>
          </p:cNvPicPr>
          <p:nvPr/>
        </p:nvPicPr>
        <p:blipFill>
          <a:blip r:embed="rId6"/>
          <a:srcRect l="5527" t="28027" r="50000" b="20703"/>
          <a:stretch>
            <a:fillRect/>
          </a:stretch>
        </p:blipFill>
        <p:spPr bwMode="auto">
          <a:xfrm>
            <a:off x="2000232" y="4357670"/>
            <a:ext cx="3857652" cy="2500330"/>
          </a:xfrm>
          <a:prstGeom prst="rect">
            <a:avLst/>
          </a:prstGeom>
          <a:noFill/>
          <a:ln w="9525">
            <a:noFill/>
            <a:miter lim="800000"/>
            <a:headEnd/>
            <a:tailEnd/>
          </a:ln>
          <a:effectLst/>
        </p:spPr>
      </p:pic>
      <p:pic>
        <p:nvPicPr>
          <p:cNvPr id="15371" name="Picture 11" descr="Related image"/>
          <p:cNvPicPr>
            <a:picLocks noChangeAspect="1" noChangeArrowheads="1"/>
          </p:cNvPicPr>
          <p:nvPr/>
        </p:nvPicPr>
        <p:blipFill>
          <a:blip r:embed="rId7"/>
          <a:srcRect r="12408" b="-10055"/>
          <a:stretch>
            <a:fillRect/>
          </a:stretch>
        </p:blipFill>
        <p:spPr bwMode="auto">
          <a:xfrm>
            <a:off x="3643306" y="2428868"/>
            <a:ext cx="2286016" cy="2214578"/>
          </a:xfrm>
          <a:prstGeom prst="rect">
            <a:avLst/>
          </a:prstGeom>
          <a:noFill/>
        </p:spPr>
      </p:pic>
      <p:sp>
        <p:nvSpPr>
          <p:cNvPr id="13" name="Oval 12"/>
          <p:cNvSpPr/>
          <p:nvPr/>
        </p:nvSpPr>
        <p:spPr>
          <a:xfrm>
            <a:off x="2285984" y="1357298"/>
            <a:ext cx="3071834" cy="14287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Assemblies to discuss saving energy and switching off lights at home and at school</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000892" y="4000504"/>
            <a:ext cx="1685908" cy="2125659"/>
          </a:xfrm>
        </p:spPr>
        <p:txBody>
          <a:bodyPr/>
          <a:lstStyle/>
          <a:p>
            <a:pPr>
              <a:buNone/>
            </a:pPr>
            <a:r>
              <a:rPr lang="en-GB" dirty="0" smtClean="0"/>
              <a:t>New film here</a:t>
            </a:r>
            <a:endParaRPr lang="en-US" dirty="0"/>
          </a:p>
        </p:txBody>
      </p:sp>
      <p:pic>
        <p:nvPicPr>
          <p:cNvPr id="24580" name="Picture 7" descr="https://pbs.twimg.com/media/Do9tgz5XsAELv1D.jpg"/>
          <p:cNvPicPr>
            <a:picLocks noChangeAspect="1" noChangeArrowheads="1"/>
          </p:cNvPicPr>
          <p:nvPr/>
        </p:nvPicPr>
        <p:blipFill>
          <a:blip r:embed="rId2"/>
          <a:srcRect/>
          <a:stretch>
            <a:fillRect/>
          </a:stretch>
        </p:blipFill>
        <p:spPr bwMode="auto">
          <a:xfrm>
            <a:off x="0" y="0"/>
            <a:ext cx="9144001" cy="3857628"/>
          </a:xfrm>
          <a:prstGeom prst="rect">
            <a:avLst/>
          </a:prstGeom>
          <a:noFill/>
          <a:ln w="9525">
            <a:noFill/>
            <a:miter lim="800000"/>
            <a:headEnd/>
            <a:tailEnd/>
          </a:ln>
        </p:spPr>
      </p:pic>
      <p:pic>
        <p:nvPicPr>
          <p:cNvPr id="24581" name="Picture 5"/>
          <p:cNvPicPr>
            <a:picLocks noChangeAspect="1" noChangeArrowheads="1"/>
          </p:cNvPicPr>
          <p:nvPr/>
        </p:nvPicPr>
        <p:blipFill>
          <a:blip r:embed="rId3"/>
          <a:srcRect l="42825" t="20508" r="12701" b="9179"/>
          <a:stretch>
            <a:fillRect/>
          </a:stretch>
        </p:blipFill>
        <p:spPr bwMode="auto">
          <a:xfrm>
            <a:off x="0" y="3786190"/>
            <a:ext cx="2857488" cy="3071810"/>
          </a:xfrm>
          <a:prstGeom prst="rect">
            <a:avLst/>
          </a:prstGeom>
          <a:noFill/>
          <a:ln w="9525">
            <a:noFill/>
            <a:miter lim="800000"/>
            <a:headEnd/>
            <a:tailEnd/>
          </a:ln>
          <a:effectLst/>
        </p:spPr>
      </p:pic>
      <p:pic>
        <p:nvPicPr>
          <p:cNvPr id="10" name="Picture 2">
            <a:hlinkClick r:id="rId4"/>
          </p:cNvPr>
          <p:cNvPicPr>
            <a:picLocks noChangeAspect="1" noChangeArrowheads="1"/>
          </p:cNvPicPr>
          <p:nvPr/>
        </p:nvPicPr>
        <p:blipFill>
          <a:blip r:embed="rId5"/>
          <a:srcRect l="50000" t="22168" r="8821" b="8984"/>
          <a:stretch>
            <a:fillRect/>
          </a:stretch>
        </p:blipFill>
        <p:spPr bwMode="auto">
          <a:xfrm>
            <a:off x="2786050" y="3786190"/>
            <a:ext cx="3429024" cy="3071810"/>
          </a:xfrm>
          <a:prstGeom prst="rect">
            <a:avLst/>
          </a:prstGeom>
          <a:noFill/>
          <a:ln w="9525">
            <a:noFill/>
            <a:miter lim="800000"/>
            <a:headEnd/>
            <a:tailEnd/>
          </a:ln>
          <a:effectLst/>
        </p:spPr>
      </p:pic>
      <p:sp>
        <p:nvSpPr>
          <p:cNvPr id="12" name="Rectangle 11"/>
          <p:cNvSpPr/>
          <p:nvPr/>
        </p:nvSpPr>
        <p:spPr>
          <a:xfrm>
            <a:off x="3071802" y="4429132"/>
            <a:ext cx="1200777" cy="707886"/>
          </a:xfrm>
          <a:prstGeom prst="rect">
            <a:avLst/>
          </a:prstGeom>
          <a:noFill/>
        </p:spPr>
        <p:txBody>
          <a:bodyPr wrap="none" lIns="91440" tIns="45720" rIns="91440" bIns="45720">
            <a:spAutoFit/>
          </a:bodyPr>
          <a:lstStyle/>
          <a:p>
            <a:pPr algn="ctr"/>
            <a:r>
              <a:rPr lang="en-US"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Click here</a:t>
            </a:r>
          </a:p>
          <a:p>
            <a:pPr algn="ctr"/>
            <a:r>
              <a:rPr lang="en-US"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 watch</a:t>
            </a:r>
            <a:endParaRPr 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6" name="Picture 2"/>
          <p:cNvPicPr>
            <a:picLocks noChangeAspect="1" noChangeArrowheads="1"/>
          </p:cNvPicPr>
          <p:nvPr/>
        </p:nvPicPr>
        <p:blipFill>
          <a:blip r:embed="rId6"/>
          <a:srcRect l="51647" t="23633" r="12115" b="11914"/>
          <a:stretch>
            <a:fillRect/>
          </a:stretch>
        </p:blipFill>
        <p:spPr bwMode="auto">
          <a:xfrm>
            <a:off x="6072198" y="3714752"/>
            <a:ext cx="3071802" cy="3143248"/>
          </a:xfrm>
          <a:prstGeom prst="rect">
            <a:avLst/>
          </a:prstGeom>
          <a:noFill/>
          <a:ln w="9525">
            <a:noFill/>
            <a:miter lim="800000"/>
            <a:headEnd/>
            <a:tailEnd/>
          </a:ln>
          <a:effectLst/>
        </p:spPr>
      </p:pic>
      <p:sp>
        <p:nvSpPr>
          <p:cNvPr id="13" name="TextBox 12"/>
          <p:cNvSpPr txBox="1"/>
          <p:nvPr/>
        </p:nvSpPr>
        <p:spPr>
          <a:xfrm>
            <a:off x="6429388" y="4143380"/>
            <a:ext cx="1500198" cy="830997"/>
          </a:xfrm>
          <a:prstGeom prst="rect">
            <a:avLst/>
          </a:prstGeom>
          <a:noFill/>
        </p:spPr>
        <p:txBody>
          <a:bodyPr wrap="square" rtlCol="0">
            <a:spAutoFit/>
          </a:bodyPr>
          <a:lstStyle/>
          <a:p>
            <a:r>
              <a:rPr lang="en-GB" sz="2400" b="1" dirty="0" smtClean="0">
                <a:hlinkClick r:id="rId7"/>
              </a:rPr>
              <a:t>And here...</a:t>
            </a:r>
            <a:endParaRPr lang="en-US" sz="24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57686" y="642918"/>
            <a:ext cx="4429156" cy="500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00034" y="6232539"/>
            <a:ext cx="8229600" cy="625461"/>
          </a:xfrm>
        </p:spPr>
        <p:txBody>
          <a:bodyPr>
            <a:normAutofit/>
          </a:bodyPr>
          <a:lstStyle/>
          <a:p>
            <a:pPr algn="ctr">
              <a:buNone/>
            </a:pPr>
            <a:r>
              <a:rPr lang="en-GB" dirty="0" smtClean="0"/>
              <a:t>PRIORITY </a:t>
            </a:r>
            <a:r>
              <a:rPr lang="en-GB" dirty="0" smtClean="0"/>
              <a:t>1</a:t>
            </a:r>
            <a:endParaRPr lang="en-US" dirty="0"/>
          </a:p>
        </p:txBody>
      </p:sp>
      <p:pic>
        <p:nvPicPr>
          <p:cNvPr id="4" name="Picture 2" descr="Image result for heswall primary school logo"/>
          <p:cNvPicPr>
            <a:picLocks noChangeAspect="1" noChangeArrowheads="1"/>
          </p:cNvPicPr>
          <p:nvPr/>
        </p:nvPicPr>
        <p:blipFill>
          <a:blip r:embed="rId2" r:link="rId3"/>
          <a:srcRect/>
          <a:stretch>
            <a:fillRect/>
          </a:stretch>
        </p:blipFill>
        <p:spPr bwMode="auto">
          <a:xfrm>
            <a:off x="0" y="0"/>
            <a:ext cx="9144000" cy="2535237"/>
          </a:xfrm>
          <a:prstGeom prst="rect">
            <a:avLst/>
          </a:prstGeom>
          <a:noFill/>
          <a:ln w="9525">
            <a:noFill/>
            <a:miter lim="800000"/>
            <a:headEnd/>
            <a:tailEnd/>
          </a:ln>
        </p:spPr>
      </p:pic>
      <p:sp>
        <p:nvSpPr>
          <p:cNvPr id="5" name="Rectangle 4"/>
          <p:cNvSpPr/>
          <p:nvPr/>
        </p:nvSpPr>
        <p:spPr>
          <a:xfrm>
            <a:off x="4357686" y="500042"/>
            <a:ext cx="5000660" cy="707886"/>
          </a:xfrm>
          <a:prstGeom prst="rect">
            <a:avLst/>
          </a:prstGeom>
        </p:spPr>
        <p:txBody>
          <a:bodyPr wrap="square">
            <a:spAutoFit/>
          </a:bodyPr>
          <a:lstStyle/>
          <a:p>
            <a:r>
              <a:rPr lang="en-GB" sz="4000" b="1" i="1" dirty="0">
                <a:solidFill>
                  <a:schemeClr val="bg1"/>
                </a:solidFill>
              </a:rPr>
              <a:t>Global Citizenship</a:t>
            </a:r>
            <a:endParaRPr lang="en-US" sz="4000" dirty="0">
              <a:solidFill>
                <a:schemeClr val="bg1"/>
              </a:solidFill>
            </a:endParaRPr>
          </a:p>
        </p:txBody>
      </p:sp>
      <p:pic>
        <p:nvPicPr>
          <p:cNvPr id="2050" name="Picture 13" descr="https://pbs.twimg.com/media/DoK_PO1XUAEzgmn.jpg"/>
          <p:cNvPicPr>
            <a:picLocks noChangeAspect="1" noChangeArrowheads="1"/>
          </p:cNvPicPr>
          <p:nvPr/>
        </p:nvPicPr>
        <p:blipFill>
          <a:blip r:embed="rId4" cstate="print"/>
          <a:srcRect/>
          <a:stretch>
            <a:fillRect/>
          </a:stretch>
        </p:blipFill>
        <p:spPr bwMode="auto">
          <a:xfrm>
            <a:off x="0" y="2428868"/>
            <a:ext cx="1955750" cy="1714512"/>
          </a:xfrm>
          <a:prstGeom prst="rect">
            <a:avLst/>
          </a:prstGeom>
          <a:noFill/>
          <a:ln w="9525">
            <a:noFill/>
            <a:miter lim="800000"/>
            <a:headEnd/>
            <a:tailEnd/>
          </a:ln>
        </p:spPr>
      </p:pic>
      <p:pic>
        <p:nvPicPr>
          <p:cNvPr id="2051" name="Picture 19" descr="https://pbs.twimg.com/media/DoCIhhjXgAA7hir.jpg"/>
          <p:cNvPicPr>
            <a:picLocks noChangeAspect="1" noChangeArrowheads="1"/>
          </p:cNvPicPr>
          <p:nvPr/>
        </p:nvPicPr>
        <p:blipFill>
          <a:blip r:embed="rId5" cstate="print"/>
          <a:srcRect/>
          <a:stretch>
            <a:fillRect/>
          </a:stretch>
        </p:blipFill>
        <p:spPr bwMode="auto">
          <a:xfrm>
            <a:off x="6429388" y="2428868"/>
            <a:ext cx="2714612" cy="2286305"/>
          </a:xfrm>
          <a:prstGeom prst="rect">
            <a:avLst/>
          </a:prstGeom>
          <a:noFill/>
          <a:ln w="9525">
            <a:noFill/>
            <a:miter lim="800000"/>
            <a:headEnd/>
            <a:tailEnd/>
          </a:ln>
        </p:spPr>
      </p:pic>
      <p:pic>
        <p:nvPicPr>
          <p:cNvPr id="2052" name="Picture 25" descr="https://pbs.twimg.com/media/DjqqNcdW0AE8E5N.jpg"/>
          <p:cNvPicPr>
            <a:picLocks noChangeAspect="1" noChangeArrowheads="1"/>
          </p:cNvPicPr>
          <p:nvPr/>
        </p:nvPicPr>
        <p:blipFill>
          <a:blip r:embed="rId6" cstate="print"/>
          <a:srcRect/>
          <a:stretch>
            <a:fillRect/>
          </a:stretch>
        </p:blipFill>
        <p:spPr bwMode="auto">
          <a:xfrm>
            <a:off x="1928794" y="2428868"/>
            <a:ext cx="2786082" cy="2221721"/>
          </a:xfrm>
          <a:prstGeom prst="rect">
            <a:avLst/>
          </a:prstGeom>
          <a:noFill/>
          <a:ln w="9525">
            <a:noFill/>
            <a:miter lim="800000"/>
            <a:headEnd/>
            <a:tailEnd/>
          </a:ln>
        </p:spPr>
      </p:pic>
      <p:pic>
        <p:nvPicPr>
          <p:cNvPr id="2053" name="Picture 16" descr="https://pbs.twimg.com/media/DoCIhhnW0AMiv-8.jpg"/>
          <p:cNvPicPr>
            <a:picLocks noChangeAspect="1" noChangeArrowheads="1"/>
          </p:cNvPicPr>
          <p:nvPr/>
        </p:nvPicPr>
        <p:blipFill>
          <a:blip r:embed="rId7" cstate="print"/>
          <a:srcRect/>
          <a:stretch>
            <a:fillRect/>
          </a:stretch>
        </p:blipFill>
        <p:spPr bwMode="auto">
          <a:xfrm>
            <a:off x="7572396" y="4500570"/>
            <a:ext cx="1571604" cy="1857388"/>
          </a:xfrm>
          <a:prstGeom prst="rect">
            <a:avLst/>
          </a:prstGeom>
          <a:noFill/>
          <a:ln w="9525">
            <a:noFill/>
            <a:miter lim="800000"/>
            <a:headEnd/>
            <a:tailEnd/>
          </a:ln>
        </p:spPr>
      </p:pic>
      <p:pic>
        <p:nvPicPr>
          <p:cNvPr id="2054" name="Picture 10" descr="https://pbs.twimg.com/media/DoK_PO1XUAAQvmQ.jpg"/>
          <p:cNvPicPr>
            <a:picLocks noChangeAspect="1" noChangeArrowheads="1"/>
          </p:cNvPicPr>
          <p:nvPr/>
        </p:nvPicPr>
        <p:blipFill>
          <a:blip r:embed="rId8" cstate="print"/>
          <a:srcRect/>
          <a:stretch>
            <a:fillRect/>
          </a:stretch>
        </p:blipFill>
        <p:spPr bwMode="auto">
          <a:xfrm>
            <a:off x="0" y="4143380"/>
            <a:ext cx="2071670" cy="2143140"/>
          </a:xfrm>
          <a:prstGeom prst="rect">
            <a:avLst/>
          </a:prstGeom>
          <a:noFill/>
          <a:ln w="9525">
            <a:noFill/>
            <a:miter lim="800000"/>
            <a:headEnd/>
            <a:tailEnd/>
          </a:ln>
        </p:spPr>
      </p:pic>
      <p:pic>
        <p:nvPicPr>
          <p:cNvPr id="2055" name="Picture 22" descr="https://pbs.twimg.com/media/Dn9YMKzXgAEMspr.jpg"/>
          <p:cNvPicPr>
            <a:picLocks noChangeAspect="1" noChangeArrowheads="1"/>
          </p:cNvPicPr>
          <p:nvPr/>
        </p:nvPicPr>
        <p:blipFill>
          <a:blip r:embed="rId9"/>
          <a:srcRect/>
          <a:stretch>
            <a:fillRect/>
          </a:stretch>
        </p:blipFill>
        <p:spPr bwMode="auto">
          <a:xfrm>
            <a:off x="4622380" y="2428868"/>
            <a:ext cx="1824468" cy="2143140"/>
          </a:xfrm>
          <a:prstGeom prst="rect">
            <a:avLst/>
          </a:prstGeom>
          <a:noFill/>
          <a:ln w="9525">
            <a:noFill/>
            <a:miter lim="800000"/>
            <a:headEnd/>
            <a:tailEnd/>
          </a:ln>
        </p:spPr>
      </p:pic>
      <p:pic>
        <p:nvPicPr>
          <p:cNvPr id="2056" name="Picture 8" descr="DsM16XSX4AE_MES"/>
          <p:cNvPicPr>
            <a:picLocks noChangeAspect="1" noChangeArrowheads="1"/>
          </p:cNvPicPr>
          <p:nvPr/>
        </p:nvPicPr>
        <p:blipFill>
          <a:blip r:embed="rId10"/>
          <a:srcRect/>
          <a:stretch>
            <a:fillRect/>
          </a:stretch>
        </p:blipFill>
        <p:spPr bwMode="auto">
          <a:xfrm>
            <a:off x="2071670" y="4357694"/>
            <a:ext cx="3135322" cy="1971801"/>
          </a:xfrm>
          <a:prstGeom prst="rect">
            <a:avLst/>
          </a:prstGeom>
          <a:noFill/>
          <a:ln w="9525">
            <a:noFill/>
            <a:miter lim="800000"/>
            <a:headEnd/>
            <a:tailEnd/>
          </a:ln>
        </p:spPr>
      </p:pic>
      <p:pic>
        <p:nvPicPr>
          <p:cNvPr id="2058" name="Picture 10" descr="https://pbs.twimg.com/media/Dxsu9imX4AU3QQx.jpg"/>
          <p:cNvPicPr>
            <a:picLocks noChangeAspect="1" noChangeArrowheads="1"/>
          </p:cNvPicPr>
          <p:nvPr/>
        </p:nvPicPr>
        <p:blipFill>
          <a:blip r:embed="rId11" cstate="print"/>
          <a:srcRect/>
          <a:stretch>
            <a:fillRect/>
          </a:stretch>
        </p:blipFill>
        <p:spPr bwMode="auto">
          <a:xfrm>
            <a:off x="5143504" y="4357694"/>
            <a:ext cx="2571768" cy="2000264"/>
          </a:xfrm>
          <a:prstGeom prst="rect">
            <a:avLst/>
          </a:prstGeom>
          <a:noFill/>
        </p:spPr>
      </p:pic>
      <p:sp>
        <p:nvSpPr>
          <p:cNvPr id="15" name="Oval 14"/>
          <p:cNvSpPr/>
          <p:nvPr/>
        </p:nvSpPr>
        <p:spPr>
          <a:xfrm>
            <a:off x="1000100" y="3571876"/>
            <a:ext cx="2286016" cy="7143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Fundraising for water </a:t>
            </a:r>
            <a:r>
              <a:rPr lang="en-GB" dirty="0" err="1" smtClean="0">
                <a:solidFill>
                  <a:schemeClr val="tx1"/>
                </a:solidFill>
              </a:rPr>
              <a:t>tanks.</a:t>
            </a:r>
            <a:r>
              <a:rPr lang="en-GB" dirty="0" err="1" smtClean="0"/>
              <a:t>g</a:t>
            </a:r>
            <a:endParaRPr lang="en-US" dirty="0"/>
          </a:p>
        </p:txBody>
      </p:sp>
      <p:sp>
        <p:nvSpPr>
          <p:cNvPr id="16" name="Oval 15"/>
          <p:cNvSpPr/>
          <p:nvPr/>
        </p:nvSpPr>
        <p:spPr>
          <a:xfrm>
            <a:off x="1285852" y="1785926"/>
            <a:ext cx="5062574" cy="10001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Letter writing to twin schools and conservation projects about endangered animals </a:t>
            </a:r>
            <a:endParaRPr lang="en-US" dirty="0"/>
          </a:p>
        </p:txBody>
      </p:sp>
      <p:sp>
        <p:nvSpPr>
          <p:cNvPr id="17" name="Oval 16"/>
          <p:cNvSpPr/>
          <p:nvPr/>
        </p:nvSpPr>
        <p:spPr>
          <a:xfrm>
            <a:off x="6286480" y="1142984"/>
            <a:ext cx="2857520" cy="1143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Funding of film showing and tree and cabbage planting</a:t>
            </a:r>
            <a:endParaRPr lang="en-US" dirty="0"/>
          </a:p>
        </p:txBody>
      </p:sp>
      <p:sp>
        <p:nvSpPr>
          <p:cNvPr id="18" name="Oval 17"/>
          <p:cNvSpPr/>
          <p:nvPr/>
        </p:nvSpPr>
        <p:spPr>
          <a:xfrm>
            <a:off x="4714876" y="4071942"/>
            <a:ext cx="2286016" cy="7143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Conservation film </a:t>
            </a:r>
            <a:r>
              <a:rPr lang="en-GB" dirty="0" err="1" smtClean="0">
                <a:solidFill>
                  <a:schemeClr val="tx1"/>
                </a:solidFill>
              </a:rPr>
              <a:t>making</a:t>
            </a:r>
            <a:r>
              <a:rPr lang="en-GB" dirty="0" err="1" smtClean="0"/>
              <a:t>g</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s://pbs.twimg.com/media/DbYOZlzXUAAND4P.jpg"/>
          <p:cNvPicPr>
            <a:picLocks noChangeAspect="1" noChangeArrowheads="1"/>
          </p:cNvPicPr>
          <p:nvPr/>
        </p:nvPicPr>
        <p:blipFill>
          <a:blip r:embed="rId2" cstate="print"/>
          <a:srcRect/>
          <a:stretch>
            <a:fillRect/>
          </a:stretch>
        </p:blipFill>
        <p:spPr bwMode="auto">
          <a:xfrm>
            <a:off x="4786314" y="0"/>
            <a:ext cx="2286016" cy="1714512"/>
          </a:xfrm>
          <a:prstGeom prst="rect">
            <a:avLst/>
          </a:prstGeom>
          <a:noFill/>
        </p:spPr>
      </p:pic>
      <p:pic>
        <p:nvPicPr>
          <p:cNvPr id="5" name="Picture 4" descr="https://pbs.twimg.com/media/DbYOZwFX4AATj0A.jpg"/>
          <p:cNvPicPr>
            <a:picLocks noChangeAspect="1" noChangeArrowheads="1"/>
          </p:cNvPicPr>
          <p:nvPr/>
        </p:nvPicPr>
        <p:blipFill>
          <a:blip r:embed="rId3" cstate="print"/>
          <a:srcRect/>
          <a:stretch>
            <a:fillRect/>
          </a:stretch>
        </p:blipFill>
        <p:spPr bwMode="auto">
          <a:xfrm>
            <a:off x="1571604" y="2714620"/>
            <a:ext cx="1821651" cy="2428868"/>
          </a:xfrm>
          <a:prstGeom prst="rect">
            <a:avLst/>
          </a:prstGeom>
          <a:noFill/>
        </p:spPr>
      </p:pic>
      <p:pic>
        <p:nvPicPr>
          <p:cNvPr id="26626" name="Picture 2" descr="https://pbs.twimg.com/media/CwC05JpXgAAZGbZ.jpg"/>
          <p:cNvPicPr>
            <a:picLocks noChangeAspect="1" noChangeArrowheads="1"/>
          </p:cNvPicPr>
          <p:nvPr/>
        </p:nvPicPr>
        <p:blipFill>
          <a:blip r:embed="rId4" cstate="print"/>
          <a:srcRect/>
          <a:stretch>
            <a:fillRect/>
          </a:stretch>
        </p:blipFill>
        <p:spPr bwMode="auto">
          <a:xfrm>
            <a:off x="-357222" y="5148238"/>
            <a:ext cx="2279682" cy="1709762"/>
          </a:xfrm>
          <a:prstGeom prst="rect">
            <a:avLst/>
          </a:prstGeom>
          <a:noFill/>
        </p:spPr>
      </p:pic>
      <p:pic>
        <p:nvPicPr>
          <p:cNvPr id="26628" name="Picture 4" descr="https://pbs.twimg.com/media/Cx4_llqXAAE5XxB.jpg"/>
          <p:cNvPicPr>
            <a:picLocks noChangeAspect="1" noChangeArrowheads="1"/>
          </p:cNvPicPr>
          <p:nvPr/>
        </p:nvPicPr>
        <p:blipFill>
          <a:blip r:embed="rId5" cstate="print"/>
          <a:srcRect/>
          <a:stretch>
            <a:fillRect/>
          </a:stretch>
        </p:blipFill>
        <p:spPr bwMode="auto">
          <a:xfrm>
            <a:off x="1737486" y="4714884"/>
            <a:ext cx="1607337" cy="2143116"/>
          </a:xfrm>
          <a:prstGeom prst="rect">
            <a:avLst/>
          </a:prstGeom>
          <a:noFill/>
        </p:spPr>
      </p:pic>
      <p:pic>
        <p:nvPicPr>
          <p:cNvPr id="26630" name="Picture 6" descr="https://pbs.twimg.com/media/DLczdT7WkAAbTjf.jpg"/>
          <p:cNvPicPr>
            <a:picLocks noChangeAspect="1" noChangeArrowheads="1"/>
          </p:cNvPicPr>
          <p:nvPr/>
        </p:nvPicPr>
        <p:blipFill>
          <a:blip r:embed="rId6"/>
          <a:srcRect/>
          <a:stretch>
            <a:fillRect/>
          </a:stretch>
        </p:blipFill>
        <p:spPr bwMode="auto">
          <a:xfrm>
            <a:off x="0" y="0"/>
            <a:ext cx="4978352" cy="2800323"/>
          </a:xfrm>
          <a:prstGeom prst="rect">
            <a:avLst/>
          </a:prstGeom>
          <a:noFill/>
        </p:spPr>
      </p:pic>
      <p:pic>
        <p:nvPicPr>
          <p:cNvPr id="26632" name="Picture 8" descr="https://pbs.twimg.com/media/DLczj_cWAAAtXz6.jpg"/>
          <p:cNvPicPr>
            <a:picLocks noChangeAspect="1" noChangeArrowheads="1"/>
          </p:cNvPicPr>
          <p:nvPr/>
        </p:nvPicPr>
        <p:blipFill>
          <a:blip r:embed="rId7" cstate="print"/>
          <a:srcRect/>
          <a:stretch>
            <a:fillRect/>
          </a:stretch>
        </p:blipFill>
        <p:spPr bwMode="auto">
          <a:xfrm>
            <a:off x="0" y="2714620"/>
            <a:ext cx="1630343" cy="2898388"/>
          </a:xfrm>
          <a:prstGeom prst="rect">
            <a:avLst/>
          </a:prstGeom>
          <a:noFill/>
        </p:spPr>
      </p:pic>
      <p:pic>
        <p:nvPicPr>
          <p:cNvPr id="26634" name="Picture 10" descr="https://pbs.twimg.com/media/DNz4IlRXcAAOPqZ.jpg"/>
          <p:cNvPicPr>
            <a:picLocks noChangeAspect="1" noChangeArrowheads="1"/>
          </p:cNvPicPr>
          <p:nvPr/>
        </p:nvPicPr>
        <p:blipFill>
          <a:blip r:embed="rId8" cstate="print"/>
          <a:srcRect/>
          <a:stretch>
            <a:fillRect/>
          </a:stretch>
        </p:blipFill>
        <p:spPr bwMode="auto">
          <a:xfrm rot="16200000">
            <a:off x="6795523" y="4366608"/>
            <a:ext cx="2196696" cy="2786085"/>
          </a:xfrm>
          <a:prstGeom prst="rect">
            <a:avLst/>
          </a:prstGeom>
          <a:noFill/>
        </p:spPr>
      </p:pic>
      <p:pic>
        <p:nvPicPr>
          <p:cNvPr id="26636" name="Picture 12" descr="https://pbs.twimg.com/media/DUz9kYnX0AI9XkB.jpg"/>
          <p:cNvPicPr>
            <a:picLocks noChangeAspect="1" noChangeArrowheads="1"/>
          </p:cNvPicPr>
          <p:nvPr/>
        </p:nvPicPr>
        <p:blipFill>
          <a:blip r:embed="rId9"/>
          <a:srcRect/>
          <a:stretch>
            <a:fillRect/>
          </a:stretch>
        </p:blipFill>
        <p:spPr bwMode="auto">
          <a:xfrm>
            <a:off x="4286248" y="1643050"/>
            <a:ext cx="2909666" cy="1636687"/>
          </a:xfrm>
          <a:prstGeom prst="rect">
            <a:avLst/>
          </a:prstGeom>
          <a:noFill/>
        </p:spPr>
      </p:pic>
      <p:pic>
        <p:nvPicPr>
          <p:cNvPr id="26639" name="Picture 15" descr="https://pbs.twimg.com/media/DbEhbZJWAAEG7kB.jpg"/>
          <p:cNvPicPr>
            <a:picLocks noChangeAspect="1" noChangeArrowheads="1"/>
          </p:cNvPicPr>
          <p:nvPr/>
        </p:nvPicPr>
        <p:blipFill>
          <a:blip r:embed="rId10"/>
          <a:srcRect/>
          <a:stretch>
            <a:fillRect/>
          </a:stretch>
        </p:blipFill>
        <p:spPr bwMode="auto">
          <a:xfrm>
            <a:off x="3286116" y="2786058"/>
            <a:ext cx="3286148" cy="4381530"/>
          </a:xfrm>
          <a:prstGeom prst="rect">
            <a:avLst/>
          </a:prstGeom>
          <a:noFill/>
        </p:spPr>
      </p:pic>
      <p:pic>
        <p:nvPicPr>
          <p:cNvPr id="26641" name="Picture 17" descr="https://pbs.twimg.com/media/DbEhbZNXUAA3q2n.jpg"/>
          <p:cNvPicPr>
            <a:picLocks noChangeAspect="1" noChangeArrowheads="1"/>
          </p:cNvPicPr>
          <p:nvPr/>
        </p:nvPicPr>
        <p:blipFill>
          <a:blip r:embed="rId11" cstate="print"/>
          <a:srcRect/>
          <a:stretch>
            <a:fillRect/>
          </a:stretch>
        </p:blipFill>
        <p:spPr bwMode="auto">
          <a:xfrm>
            <a:off x="7000892" y="1"/>
            <a:ext cx="2143108" cy="2857478"/>
          </a:xfrm>
          <a:prstGeom prst="rect">
            <a:avLst/>
          </a:prstGeom>
          <a:noFill/>
        </p:spPr>
      </p:pic>
      <p:pic>
        <p:nvPicPr>
          <p:cNvPr id="26643" name="Picture 19" descr="https://pbs.twimg.com/media/DbEhbZNX0AAs9yX.jpg"/>
          <p:cNvPicPr>
            <a:picLocks noChangeAspect="1" noChangeArrowheads="1"/>
          </p:cNvPicPr>
          <p:nvPr/>
        </p:nvPicPr>
        <p:blipFill>
          <a:blip r:embed="rId12" cstate="print"/>
          <a:srcRect/>
          <a:stretch>
            <a:fillRect/>
          </a:stretch>
        </p:blipFill>
        <p:spPr bwMode="auto">
          <a:xfrm>
            <a:off x="6572232" y="2786058"/>
            <a:ext cx="2571768" cy="1928826"/>
          </a:xfrm>
          <a:prstGeom prst="rect">
            <a:avLst/>
          </a:prstGeom>
          <a:noFill/>
        </p:spPr>
      </p:pic>
      <p:sp>
        <p:nvSpPr>
          <p:cNvPr id="17" name="Oval 16"/>
          <p:cNvSpPr/>
          <p:nvPr/>
        </p:nvSpPr>
        <p:spPr>
          <a:xfrm>
            <a:off x="1285852" y="2428868"/>
            <a:ext cx="3214710" cy="1143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Donation of underwear and flip flops.</a:t>
            </a:r>
            <a:endParaRPr lang="en-US" dirty="0">
              <a:solidFill>
                <a:schemeClr val="tx1"/>
              </a:solidFill>
            </a:endParaRPr>
          </a:p>
        </p:txBody>
      </p:sp>
      <p:sp>
        <p:nvSpPr>
          <p:cNvPr id="18" name="Oval 17"/>
          <p:cNvSpPr/>
          <p:nvPr/>
        </p:nvSpPr>
        <p:spPr>
          <a:xfrm>
            <a:off x="6143636" y="2071678"/>
            <a:ext cx="2571768" cy="17145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Teaching </a:t>
            </a:r>
            <a:r>
              <a:rPr lang="en-GB" dirty="0" err="1" smtClean="0">
                <a:solidFill>
                  <a:schemeClr val="tx1"/>
                </a:solidFill>
              </a:rPr>
              <a:t>Heswall</a:t>
            </a:r>
            <a:r>
              <a:rPr lang="en-GB" dirty="0" smtClean="0">
                <a:solidFill>
                  <a:schemeClr val="tx1"/>
                </a:solidFill>
              </a:rPr>
              <a:t> conservation values in Bucket  Schools in Uganda</a:t>
            </a:r>
            <a:endParaRPr lang="en-US" dirty="0">
              <a:solidFill>
                <a:schemeClr val="tx1"/>
              </a:solidFill>
            </a:endParaRPr>
          </a:p>
        </p:txBody>
      </p:sp>
      <p:sp>
        <p:nvSpPr>
          <p:cNvPr id="19" name="Oval 18"/>
          <p:cNvSpPr/>
          <p:nvPr/>
        </p:nvSpPr>
        <p:spPr>
          <a:xfrm>
            <a:off x="500034" y="0"/>
            <a:ext cx="6357982" cy="13572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Feedback from </a:t>
            </a:r>
            <a:r>
              <a:rPr lang="en-GB" sz="1100" dirty="0" err="1" smtClean="0">
                <a:solidFill>
                  <a:schemeClr val="tx1"/>
                </a:solidFill>
              </a:rPr>
              <a:t>Kisoro</a:t>
            </a:r>
            <a:r>
              <a:rPr lang="en-GB" sz="1100" dirty="0" smtClean="0">
                <a:solidFill>
                  <a:schemeClr val="tx1"/>
                </a:solidFill>
              </a:rPr>
              <a:t> Primary, "The children at </a:t>
            </a:r>
            <a:r>
              <a:rPr lang="en-GB" sz="1100" dirty="0" err="1" smtClean="0">
                <a:solidFill>
                  <a:schemeClr val="tx1"/>
                </a:solidFill>
              </a:rPr>
              <a:t>Kisoro</a:t>
            </a:r>
            <a:r>
              <a:rPr lang="en-GB" sz="1100" dirty="0" smtClean="0">
                <a:solidFill>
                  <a:schemeClr val="tx1"/>
                </a:solidFill>
              </a:rPr>
              <a:t> Demo were so happy. Some of them have never put on shoes and their families are so vulnerable, they were scared to have them in their feet. There are many more families in need of footwear."</a:t>
            </a:r>
            <a:endParaRPr lang="en-US" sz="1100" dirty="0">
              <a:solidFill>
                <a:schemeClr val="tx1"/>
              </a:solidFill>
            </a:endParaRPr>
          </a:p>
        </p:txBody>
      </p:sp>
      <p:sp>
        <p:nvSpPr>
          <p:cNvPr id="21" name="Oval 20"/>
          <p:cNvSpPr/>
          <p:nvPr/>
        </p:nvSpPr>
        <p:spPr>
          <a:xfrm>
            <a:off x="6286512" y="4643446"/>
            <a:ext cx="1214446" cy="7143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chemeClr val="tx1"/>
                </a:solidFill>
              </a:rPr>
              <a:t>Twin sign</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3504" y="2428868"/>
            <a:ext cx="4000496" cy="2000264"/>
          </a:xfrm>
        </p:spPr>
        <p:txBody>
          <a:bodyPr>
            <a:normAutofit/>
          </a:bodyPr>
          <a:lstStyle/>
          <a:p>
            <a:r>
              <a:rPr lang="en-GB" sz="1800" dirty="0" smtClean="0"/>
              <a:t>Alongside 6 local schools and  supported by DRIP Uganda</a:t>
            </a:r>
            <a:r>
              <a:rPr lang="en-GB" sz="1800" dirty="0" smtClean="0"/>
              <a:t>, </a:t>
            </a:r>
            <a:r>
              <a:rPr lang="en-GB" sz="1800" dirty="0" smtClean="0"/>
              <a:t>we raised money for 58 water harvesters for our twin schools in Uganda. NEXT STEPS: We would like one in our own </a:t>
            </a:r>
            <a:r>
              <a:rPr lang="en-GB" sz="1800" dirty="0" smtClean="0"/>
              <a:t>school</a:t>
            </a:r>
            <a:endParaRPr lang="en-US" sz="1800" dirty="0"/>
          </a:p>
        </p:txBody>
      </p:sp>
      <p:sp>
        <p:nvSpPr>
          <p:cNvPr id="3" name="Subtitle 2"/>
          <p:cNvSpPr>
            <a:spLocks noGrp="1"/>
          </p:cNvSpPr>
          <p:nvPr>
            <p:ph type="subTitle" idx="1"/>
          </p:nvPr>
        </p:nvSpPr>
        <p:spPr>
          <a:xfrm>
            <a:off x="1371600" y="4429132"/>
            <a:ext cx="5129226" cy="1209668"/>
          </a:xfrm>
        </p:spPr>
        <p:txBody>
          <a:bodyPr/>
          <a:lstStyle/>
          <a:p>
            <a:endParaRPr lang="en-US" dirty="0"/>
          </a:p>
        </p:txBody>
      </p:sp>
      <p:pic>
        <p:nvPicPr>
          <p:cNvPr id="1026" name="Picture 2" descr="Image result for heswall primary school logo"/>
          <p:cNvPicPr>
            <a:picLocks noChangeAspect="1" noChangeArrowheads="1"/>
          </p:cNvPicPr>
          <p:nvPr/>
        </p:nvPicPr>
        <p:blipFill>
          <a:blip r:embed="rId2" r:link="rId3"/>
          <a:srcRect/>
          <a:stretch>
            <a:fillRect/>
          </a:stretch>
        </p:blipFill>
        <p:spPr bwMode="auto">
          <a:xfrm>
            <a:off x="1" y="0"/>
            <a:ext cx="9144000" cy="2535237"/>
          </a:xfrm>
          <a:prstGeom prst="rect">
            <a:avLst/>
          </a:prstGeom>
          <a:noFill/>
          <a:ln w="9525">
            <a:noFill/>
            <a:miter lim="800000"/>
            <a:headEnd/>
            <a:tailEnd/>
          </a:ln>
        </p:spPr>
      </p:pic>
      <p:sp>
        <p:nvSpPr>
          <p:cNvPr id="6" name="Rectangle 5"/>
          <p:cNvSpPr/>
          <p:nvPr/>
        </p:nvSpPr>
        <p:spPr>
          <a:xfrm>
            <a:off x="4143372" y="714356"/>
            <a:ext cx="4678525"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Priority 2:W</a:t>
            </a: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ater</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7" name="Picture 3" descr="DsM16XSX4AE_MES"/>
          <p:cNvPicPr>
            <a:picLocks noChangeAspect="1" noChangeArrowheads="1"/>
          </p:cNvPicPr>
          <p:nvPr/>
        </p:nvPicPr>
        <p:blipFill>
          <a:blip r:embed="rId4"/>
          <a:srcRect/>
          <a:stretch>
            <a:fillRect/>
          </a:stretch>
        </p:blipFill>
        <p:spPr bwMode="auto">
          <a:xfrm>
            <a:off x="-1" y="2357430"/>
            <a:ext cx="5072067" cy="4500570"/>
          </a:xfrm>
          <a:prstGeom prst="rect">
            <a:avLst/>
          </a:prstGeom>
          <a:noFill/>
          <a:ln w="9525">
            <a:noFill/>
            <a:miter lim="800000"/>
            <a:headEnd/>
            <a:tailEnd/>
          </a:ln>
        </p:spPr>
      </p:pic>
      <p:pic>
        <p:nvPicPr>
          <p:cNvPr id="8" name="Picture 19" descr="https://pbs.twimg.com/media/DoCIhhjXgAA7hir.jpg"/>
          <p:cNvPicPr>
            <a:picLocks noChangeAspect="1" noChangeArrowheads="1"/>
          </p:cNvPicPr>
          <p:nvPr/>
        </p:nvPicPr>
        <p:blipFill>
          <a:blip r:embed="rId5" cstate="print"/>
          <a:srcRect/>
          <a:stretch>
            <a:fillRect/>
          </a:stretch>
        </p:blipFill>
        <p:spPr bwMode="auto">
          <a:xfrm>
            <a:off x="5072066" y="4571695"/>
            <a:ext cx="2714612" cy="2286305"/>
          </a:xfrm>
          <a:prstGeom prst="rect">
            <a:avLst/>
          </a:prstGeom>
          <a:noFill/>
          <a:ln w="9525">
            <a:noFill/>
            <a:miter lim="800000"/>
            <a:headEnd/>
            <a:tailEnd/>
          </a:ln>
        </p:spPr>
      </p:pic>
      <p:pic>
        <p:nvPicPr>
          <p:cNvPr id="10" name="Picture 16" descr="https://pbs.twimg.com/media/DoCIhhnW0AMiv-8.jpg"/>
          <p:cNvPicPr>
            <a:picLocks noChangeAspect="1" noChangeArrowheads="1"/>
          </p:cNvPicPr>
          <p:nvPr/>
        </p:nvPicPr>
        <p:blipFill>
          <a:blip r:embed="rId6" cstate="print"/>
          <a:srcRect/>
          <a:stretch>
            <a:fillRect/>
          </a:stretch>
        </p:blipFill>
        <p:spPr bwMode="auto">
          <a:xfrm>
            <a:off x="7572396" y="4572008"/>
            <a:ext cx="1571604" cy="2285992"/>
          </a:xfrm>
          <a:prstGeom prst="rect">
            <a:avLst/>
          </a:prstGeom>
          <a:noFill/>
          <a:ln w="9525">
            <a:noFill/>
            <a:miter lim="800000"/>
            <a:headEnd/>
            <a:tailEnd/>
          </a:ln>
        </p:spPr>
      </p:pic>
      <p:sp>
        <p:nvSpPr>
          <p:cNvPr id="11" name="Oval 10"/>
          <p:cNvSpPr/>
          <p:nvPr/>
        </p:nvSpPr>
        <p:spPr>
          <a:xfrm>
            <a:off x="6929422" y="4929198"/>
            <a:ext cx="2214578" cy="7143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River of pennies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Image result for heswall primary school logo"/>
          <p:cNvPicPr>
            <a:picLocks noChangeAspect="1" noChangeArrowheads="1"/>
          </p:cNvPicPr>
          <p:nvPr/>
        </p:nvPicPr>
        <p:blipFill>
          <a:blip r:embed="rId2" r:link="rId3"/>
          <a:srcRect/>
          <a:stretch>
            <a:fillRect/>
          </a:stretch>
        </p:blipFill>
        <p:spPr bwMode="auto">
          <a:xfrm>
            <a:off x="1" y="0"/>
            <a:ext cx="9144000" cy="2535237"/>
          </a:xfrm>
          <a:prstGeom prst="rect">
            <a:avLst/>
          </a:prstGeom>
          <a:noFill/>
          <a:ln w="9525">
            <a:noFill/>
            <a:miter lim="800000"/>
            <a:headEnd/>
            <a:tailEnd/>
          </a:ln>
        </p:spPr>
      </p:pic>
      <p:sp>
        <p:nvSpPr>
          <p:cNvPr id="5" name="Rectangle 4"/>
          <p:cNvSpPr/>
          <p:nvPr/>
        </p:nvSpPr>
        <p:spPr>
          <a:xfrm>
            <a:off x="428596" y="5857892"/>
            <a:ext cx="8286808" cy="369332"/>
          </a:xfrm>
          <a:prstGeom prst="rect">
            <a:avLst/>
          </a:prstGeom>
        </p:spPr>
        <p:txBody>
          <a:bodyPr wrap="square">
            <a:spAutoFit/>
          </a:bodyPr>
          <a:lstStyle/>
          <a:p>
            <a:pPr algn="ctr">
              <a:buNone/>
            </a:pPr>
            <a:r>
              <a:rPr lang="en-GB" b="1" i="1" dirty="0" smtClean="0"/>
              <a:t>We believe...small actions make big differences</a:t>
            </a:r>
            <a:r>
              <a:rPr lang="en-GB" i="1" dirty="0" smtClean="0"/>
              <a:t> ...</a:t>
            </a:r>
            <a:endParaRPr lang="en-US" dirty="0"/>
          </a:p>
        </p:txBody>
      </p:sp>
      <p:pic>
        <p:nvPicPr>
          <p:cNvPr id="14340" name="Picture 4" descr="https://pbs.twimg.com/media/De6vx19WsAAgEgP.jpg"/>
          <p:cNvPicPr>
            <a:picLocks noChangeAspect="1" noChangeArrowheads="1"/>
          </p:cNvPicPr>
          <p:nvPr/>
        </p:nvPicPr>
        <p:blipFill>
          <a:blip r:embed="rId4" cstate="print"/>
          <a:srcRect/>
          <a:stretch>
            <a:fillRect/>
          </a:stretch>
        </p:blipFill>
        <p:spPr bwMode="auto">
          <a:xfrm>
            <a:off x="5214942" y="2357430"/>
            <a:ext cx="3929058" cy="2946794"/>
          </a:xfrm>
          <a:prstGeom prst="rect">
            <a:avLst/>
          </a:prstGeom>
          <a:noFill/>
        </p:spPr>
      </p:pic>
      <p:pic>
        <p:nvPicPr>
          <p:cNvPr id="9" name="Picture 37" descr="https://pbs.twimg.com/media/DgntJZSXcAAsuH4.jpg"/>
          <p:cNvPicPr>
            <a:picLocks noChangeAspect="1" noChangeArrowheads="1"/>
          </p:cNvPicPr>
          <p:nvPr/>
        </p:nvPicPr>
        <p:blipFill>
          <a:blip r:embed="rId5" cstate="print"/>
          <a:srcRect/>
          <a:stretch>
            <a:fillRect/>
          </a:stretch>
        </p:blipFill>
        <p:spPr bwMode="auto">
          <a:xfrm>
            <a:off x="1785918" y="4384228"/>
            <a:ext cx="2571736" cy="2473772"/>
          </a:xfrm>
          <a:prstGeom prst="rect">
            <a:avLst/>
          </a:prstGeom>
          <a:noFill/>
          <a:ln w="9525">
            <a:noFill/>
            <a:miter lim="800000"/>
            <a:headEnd/>
            <a:tailEnd/>
          </a:ln>
        </p:spPr>
      </p:pic>
      <p:sp>
        <p:nvSpPr>
          <p:cNvPr id="10" name="Rectangle 9"/>
          <p:cNvSpPr/>
          <p:nvPr/>
        </p:nvSpPr>
        <p:spPr>
          <a:xfrm>
            <a:off x="2913768" y="428604"/>
            <a:ext cx="6230232"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Priority 3:Biodiversity</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4344" name="Picture 8" descr="https://pbs.twimg.com/media/CyoHIKlXEAEvtxl.jpg"/>
          <p:cNvPicPr>
            <a:picLocks noChangeAspect="1" noChangeArrowheads="1"/>
          </p:cNvPicPr>
          <p:nvPr/>
        </p:nvPicPr>
        <p:blipFill>
          <a:blip r:embed="rId6"/>
          <a:srcRect/>
          <a:stretch>
            <a:fillRect/>
          </a:stretch>
        </p:blipFill>
        <p:spPr bwMode="auto">
          <a:xfrm>
            <a:off x="-500098" y="3675049"/>
            <a:ext cx="2387213" cy="3182951"/>
          </a:xfrm>
          <a:prstGeom prst="rect">
            <a:avLst/>
          </a:prstGeom>
          <a:noFill/>
        </p:spPr>
      </p:pic>
      <p:pic>
        <p:nvPicPr>
          <p:cNvPr id="14346" name="Picture 10" descr="https://pbs.twimg.com/media/C3G_OqWXUAAvRRz.jpg"/>
          <p:cNvPicPr>
            <a:picLocks noChangeAspect="1" noChangeArrowheads="1"/>
          </p:cNvPicPr>
          <p:nvPr/>
        </p:nvPicPr>
        <p:blipFill>
          <a:blip r:embed="rId7"/>
          <a:srcRect/>
          <a:stretch>
            <a:fillRect/>
          </a:stretch>
        </p:blipFill>
        <p:spPr bwMode="auto">
          <a:xfrm>
            <a:off x="1571604" y="2357430"/>
            <a:ext cx="3856025" cy="2731283"/>
          </a:xfrm>
          <a:prstGeom prst="rect">
            <a:avLst/>
          </a:prstGeom>
          <a:noFill/>
        </p:spPr>
      </p:pic>
      <p:pic>
        <p:nvPicPr>
          <p:cNvPr id="14352" name="Picture 16" descr="https://pbs.twimg.com/media/C_ZgcylWAAArZBN.jpg"/>
          <p:cNvPicPr>
            <a:picLocks noChangeAspect="1" noChangeArrowheads="1"/>
          </p:cNvPicPr>
          <p:nvPr/>
        </p:nvPicPr>
        <p:blipFill>
          <a:blip r:embed="rId8"/>
          <a:srcRect/>
          <a:stretch>
            <a:fillRect/>
          </a:stretch>
        </p:blipFill>
        <p:spPr bwMode="auto">
          <a:xfrm>
            <a:off x="4357686" y="4214818"/>
            <a:ext cx="4786314" cy="2643182"/>
          </a:xfrm>
          <a:prstGeom prst="rect">
            <a:avLst/>
          </a:prstGeom>
          <a:noFill/>
        </p:spPr>
      </p:pic>
      <p:pic>
        <p:nvPicPr>
          <p:cNvPr id="16" name="Picture 15" descr="https://pbs.twimg.com/media/C7HEkO0WkAAjyli.jpg"/>
          <p:cNvPicPr/>
          <p:nvPr/>
        </p:nvPicPr>
        <p:blipFill>
          <a:blip r:embed="rId9" cstate="print"/>
          <a:srcRect/>
          <a:stretch>
            <a:fillRect/>
          </a:stretch>
        </p:blipFill>
        <p:spPr bwMode="auto">
          <a:xfrm>
            <a:off x="0" y="2428868"/>
            <a:ext cx="1571604" cy="2071702"/>
          </a:xfrm>
          <a:prstGeom prst="rect">
            <a:avLst/>
          </a:prstGeom>
          <a:noFill/>
        </p:spPr>
      </p:pic>
      <p:sp>
        <p:nvSpPr>
          <p:cNvPr id="17" name="Oval 16"/>
          <p:cNvSpPr/>
          <p:nvPr/>
        </p:nvSpPr>
        <p:spPr>
          <a:xfrm>
            <a:off x="500034" y="2214554"/>
            <a:ext cx="3071834" cy="5715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Camera nest box</a:t>
            </a:r>
            <a:endParaRPr lang="en-US" dirty="0">
              <a:solidFill>
                <a:schemeClr val="tx1"/>
              </a:solidFill>
            </a:endParaRPr>
          </a:p>
        </p:txBody>
      </p:sp>
      <p:sp>
        <p:nvSpPr>
          <p:cNvPr id="18" name="Oval 17"/>
          <p:cNvSpPr/>
          <p:nvPr/>
        </p:nvSpPr>
        <p:spPr>
          <a:xfrm>
            <a:off x="4143372" y="5500702"/>
            <a:ext cx="3000396" cy="11430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Minibeast</a:t>
            </a:r>
            <a:r>
              <a:rPr lang="en-GB" dirty="0" smtClean="0">
                <a:solidFill>
                  <a:schemeClr val="tx1"/>
                </a:solidFill>
              </a:rPr>
              <a:t> Hunts-  OPEL audit feeding to National Data</a:t>
            </a:r>
            <a:endParaRPr lang="en-US" dirty="0">
              <a:solidFill>
                <a:schemeClr val="tx1"/>
              </a:solidFill>
            </a:endParaRPr>
          </a:p>
        </p:txBody>
      </p:sp>
      <p:sp>
        <p:nvSpPr>
          <p:cNvPr id="19" name="Oval 18"/>
          <p:cNvSpPr/>
          <p:nvPr/>
        </p:nvSpPr>
        <p:spPr>
          <a:xfrm>
            <a:off x="4286248" y="3500438"/>
            <a:ext cx="3214710" cy="12144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Outdoor maths: Graphing animals found in our local environment</a:t>
            </a:r>
            <a:endParaRPr lang="en-US" dirty="0">
              <a:solidFill>
                <a:schemeClr val="tx1"/>
              </a:solidFill>
            </a:endParaRPr>
          </a:p>
        </p:txBody>
      </p:sp>
      <p:sp>
        <p:nvSpPr>
          <p:cNvPr id="20" name="Oval 19"/>
          <p:cNvSpPr/>
          <p:nvPr/>
        </p:nvSpPr>
        <p:spPr>
          <a:xfrm>
            <a:off x="3643306" y="1357298"/>
            <a:ext cx="5072098" cy="10001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Building habitat piles in Nature Club and during Science Under the Stars.</a:t>
            </a:r>
            <a:endParaRPr lang="en-US" dirty="0">
              <a:solidFill>
                <a:schemeClr val="tx1"/>
              </a:solidFill>
            </a:endParaRPr>
          </a:p>
        </p:txBody>
      </p:sp>
      <p:sp>
        <p:nvSpPr>
          <p:cNvPr id="21" name="Oval 20"/>
          <p:cNvSpPr/>
          <p:nvPr/>
        </p:nvSpPr>
        <p:spPr>
          <a:xfrm>
            <a:off x="1000100" y="3571876"/>
            <a:ext cx="1857388" cy="20717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Owl Pellet Dissection to discover what barn owls in </a:t>
            </a:r>
            <a:r>
              <a:rPr lang="en-GB" dirty="0" err="1" smtClean="0">
                <a:solidFill>
                  <a:schemeClr val="tx1"/>
                </a:solidFill>
              </a:rPr>
              <a:t>Heswall</a:t>
            </a:r>
            <a:r>
              <a:rPr lang="en-GB" dirty="0" smtClean="0">
                <a:solidFill>
                  <a:schemeClr val="tx1"/>
                </a:solidFill>
              </a:rPr>
              <a:t> eat.</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https://pbs.twimg.com/media/Cxf8WsFXgAEy0_K.jpg"/>
          <p:cNvPicPr>
            <a:picLocks noChangeAspect="1" noChangeArrowheads="1"/>
          </p:cNvPicPr>
          <p:nvPr/>
        </p:nvPicPr>
        <p:blipFill>
          <a:blip r:embed="rId2" cstate="print"/>
          <a:srcRect/>
          <a:stretch>
            <a:fillRect/>
          </a:stretch>
        </p:blipFill>
        <p:spPr bwMode="auto">
          <a:xfrm>
            <a:off x="6191229" y="2500306"/>
            <a:ext cx="2952771" cy="2214578"/>
          </a:xfrm>
          <a:prstGeom prst="rect">
            <a:avLst/>
          </a:prstGeom>
          <a:noFill/>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357950" y="4786322"/>
            <a:ext cx="2500330" cy="2071678"/>
          </a:xfrm>
        </p:spPr>
        <p:txBody>
          <a:bodyPr>
            <a:noAutofit/>
          </a:bodyPr>
          <a:lstStyle/>
          <a:p>
            <a:pPr>
              <a:buNone/>
            </a:pPr>
            <a:r>
              <a:rPr lang="en-GB" sz="1200" b="1" dirty="0" smtClean="0"/>
              <a:t>Next steps</a:t>
            </a:r>
            <a:endParaRPr lang="en-US" sz="1200" b="1" dirty="0" smtClean="0"/>
          </a:p>
          <a:p>
            <a:pPr>
              <a:buNone/>
            </a:pPr>
            <a:endParaRPr lang="en-US" sz="1200" dirty="0" smtClean="0"/>
          </a:p>
          <a:p>
            <a:r>
              <a:rPr lang="en-GB" sz="1400" dirty="0" smtClean="0"/>
              <a:t>Growing plants for canteen in the allotment </a:t>
            </a:r>
          </a:p>
          <a:p>
            <a:endParaRPr lang="en-US" sz="1400" dirty="0" smtClean="0"/>
          </a:p>
          <a:p>
            <a:r>
              <a:rPr lang="en-GB" sz="1400" dirty="0" smtClean="0"/>
              <a:t>Eco Team to research plants that children would like to eat.</a:t>
            </a:r>
            <a:endParaRPr lang="en-US" sz="1400" dirty="0" smtClean="0"/>
          </a:p>
        </p:txBody>
      </p:sp>
      <p:pic>
        <p:nvPicPr>
          <p:cNvPr id="28674" name="Picture 2" descr="https://pbs.twimg.com/media/C4S1yPmXUAA5JR3.jpg"/>
          <p:cNvPicPr>
            <a:picLocks noChangeAspect="1" noChangeArrowheads="1"/>
          </p:cNvPicPr>
          <p:nvPr/>
        </p:nvPicPr>
        <p:blipFill>
          <a:blip r:embed="rId3" cstate="print"/>
          <a:srcRect/>
          <a:stretch>
            <a:fillRect/>
          </a:stretch>
        </p:blipFill>
        <p:spPr bwMode="auto">
          <a:xfrm>
            <a:off x="0" y="4351002"/>
            <a:ext cx="3357586" cy="2506998"/>
          </a:xfrm>
          <a:prstGeom prst="rect">
            <a:avLst/>
          </a:prstGeom>
          <a:noFill/>
        </p:spPr>
      </p:pic>
      <p:pic>
        <p:nvPicPr>
          <p:cNvPr id="28676" name="Picture 4" descr="https://pbs.twimg.com/media/C6gFX6fXMAAJaxV.jpg"/>
          <p:cNvPicPr>
            <a:picLocks noChangeAspect="1" noChangeArrowheads="1"/>
          </p:cNvPicPr>
          <p:nvPr/>
        </p:nvPicPr>
        <p:blipFill>
          <a:blip r:embed="rId4" cstate="print"/>
          <a:srcRect/>
          <a:stretch>
            <a:fillRect/>
          </a:stretch>
        </p:blipFill>
        <p:spPr bwMode="auto">
          <a:xfrm>
            <a:off x="0" y="2285992"/>
            <a:ext cx="3252980" cy="2428892"/>
          </a:xfrm>
          <a:prstGeom prst="rect">
            <a:avLst/>
          </a:prstGeom>
          <a:noFill/>
        </p:spPr>
      </p:pic>
      <p:pic>
        <p:nvPicPr>
          <p:cNvPr id="28678" name="Picture 6" descr="https://pbs.twimg.com/media/DACbyaDXsAAArn8.jpg"/>
          <p:cNvPicPr>
            <a:picLocks noChangeAspect="1" noChangeArrowheads="1"/>
          </p:cNvPicPr>
          <p:nvPr/>
        </p:nvPicPr>
        <p:blipFill>
          <a:blip r:embed="rId5"/>
          <a:srcRect/>
          <a:stretch>
            <a:fillRect/>
          </a:stretch>
        </p:blipFill>
        <p:spPr bwMode="auto">
          <a:xfrm>
            <a:off x="3143240" y="2428868"/>
            <a:ext cx="3000428" cy="3000428"/>
          </a:xfrm>
          <a:prstGeom prst="rect">
            <a:avLst/>
          </a:prstGeom>
          <a:noFill/>
        </p:spPr>
      </p:pic>
      <p:sp>
        <p:nvSpPr>
          <p:cNvPr id="8" name="Oval 7"/>
          <p:cNvSpPr/>
          <p:nvPr/>
        </p:nvSpPr>
        <p:spPr>
          <a:xfrm>
            <a:off x="1857356" y="3286124"/>
            <a:ext cx="1857388" cy="20002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Learning  about local produce and using it to cook</a:t>
            </a:r>
            <a:r>
              <a:rPr lang="en-GB" dirty="0" smtClean="0"/>
              <a:t>.</a:t>
            </a:r>
            <a:endParaRPr lang="en-US" dirty="0"/>
          </a:p>
        </p:txBody>
      </p:sp>
      <p:pic>
        <p:nvPicPr>
          <p:cNvPr id="9" name="Picture 2" descr="Image result for heswall primary school logo"/>
          <p:cNvPicPr>
            <a:picLocks noChangeAspect="1" noChangeArrowheads="1"/>
          </p:cNvPicPr>
          <p:nvPr/>
        </p:nvPicPr>
        <p:blipFill>
          <a:blip r:embed="rId6" r:link="rId7"/>
          <a:srcRect/>
          <a:stretch>
            <a:fillRect/>
          </a:stretch>
        </p:blipFill>
        <p:spPr bwMode="auto">
          <a:xfrm>
            <a:off x="0" y="0"/>
            <a:ext cx="9144000" cy="2535237"/>
          </a:xfrm>
          <a:prstGeom prst="rect">
            <a:avLst/>
          </a:prstGeom>
          <a:noFill/>
          <a:ln w="9525">
            <a:noFill/>
            <a:miter lim="800000"/>
            <a:headEnd/>
            <a:tailEnd/>
          </a:ln>
        </p:spPr>
      </p:pic>
      <p:sp>
        <p:nvSpPr>
          <p:cNvPr id="10" name="Oval 9"/>
          <p:cNvSpPr/>
          <p:nvPr/>
        </p:nvSpPr>
        <p:spPr>
          <a:xfrm>
            <a:off x="7572396" y="3500438"/>
            <a:ext cx="1285884" cy="92869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Growing produce in school allotment</a:t>
            </a:r>
            <a:endParaRPr lang="en-US" sz="1400" dirty="0">
              <a:solidFill>
                <a:schemeClr val="tx1"/>
              </a:solidFill>
            </a:endParaRPr>
          </a:p>
        </p:txBody>
      </p:sp>
      <p:pic>
        <p:nvPicPr>
          <p:cNvPr id="11" name="Picture 18" descr="https://pbs.twimg.com/media/DCSevagXsAABVno.jpg"/>
          <p:cNvPicPr>
            <a:picLocks noChangeAspect="1" noChangeArrowheads="1"/>
          </p:cNvPicPr>
          <p:nvPr/>
        </p:nvPicPr>
        <p:blipFill>
          <a:blip r:embed="rId8" cstate="print"/>
          <a:srcRect/>
          <a:stretch>
            <a:fillRect/>
          </a:stretch>
        </p:blipFill>
        <p:spPr bwMode="auto">
          <a:xfrm>
            <a:off x="3286116" y="5414959"/>
            <a:ext cx="2928958" cy="1443041"/>
          </a:xfrm>
          <a:prstGeom prst="rect">
            <a:avLst/>
          </a:prstGeom>
          <a:noFill/>
        </p:spPr>
      </p:pic>
      <p:sp>
        <p:nvSpPr>
          <p:cNvPr id="13" name="Oval 12"/>
          <p:cNvSpPr/>
          <p:nvPr/>
        </p:nvSpPr>
        <p:spPr>
          <a:xfrm>
            <a:off x="3214678" y="5000636"/>
            <a:ext cx="2928958" cy="92869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Harvesting apples and fruit to make jam.</a:t>
            </a:r>
            <a:endParaRPr lang="en-US" dirty="0">
              <a:solidFill>
                <a:schemeClr val="tx1"/>
              </a:solidFill>
            </a:endParaRPr>
          </a:p>
        </p:txBody>
      </p:sp>
      <p:sp>
        <p:nvSpPr>
          <p:cNvPr id="14" name="Rectangle 13"/>
          <p:cNvSpPr/>
          <p:nvPr/>
        </p:nvSpPr>
        <p:spPr>
          <a:xfrm>
            <a:off x="2428860" y="571480"/>
            <a:ext cx="4116833"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Healthy Living</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Oval 14"/>
          <p:cNvSpPr/>
          <p:nvPr/>
        </p:nvSpPr>
        <p:spPr>
          <a:xfrm>
            <a:off x="1928794" y="2071678"/>
            <a:ext cx="2857520" cy="7858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Learning about </a:t>
            </a:r>
            <a:r>
              <a:rPr lang="en-GB" dirty="0" err="1" smtClean="0">
                <a:solidFill>
                  <a:schemeClr val="tx1"/>
                </a:solidFill>
              </a:rPr>
              <a:t>Fairtrade</a:t>
            </a:r>
            <a:endParaRPr lang="en-US" dirty="0">
              <a:solidFill>
                <a:schemeClr val="tx1"/>
              </a:solidFill>
            </a:endParaRPr>
          </a:p>
        </p:txBody>
      </p:sp>
      <p:pic>
        <p:nvPicPr>
          <p:cNvPr id="16" name="Picture 2" descr="https://pbs.twimg.com/media/CvPDBtUVMAEN85m.jpg"/>
          <p:cNvPicPr>
            <a:picLocks noChangeAspect="1" noChangeArrowheads="1"/>
          </p:cNvPicPr>
          <p:nvPr/>
        </p:nvPicPr>
        <p:blipFill>
          <a:blip r:embed="rId9" cstate="print"/>
          <a:srcRect/>
          <a:stretch>
            <a:fillRect/>
          </a:stretch>
        </p:blipFill>
        <p:spPr bwMode="auto">
          <a:xfrm>
            <a:off x="7143750" y="0"/>
            <a:ext cx="2000250" cy="235743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ttps://pbs.twimg.com/media/CurKOUaWAAAXbrF.jpg:large"/>
          <p:cNvPicPr/>
          <p:nvPr/>
        </p:nvPicPr>
        <p:blipFill>
          <a:blip r:embed="rId2" cstate="print"/>
          <a:srcRect/>
          <a:stretch>
            <a:fillRect/>
          </a:stretch>
        </p:blipFill>
        <p:spPr bwMode="auto">
          <a:xfrm>
            <a:off x="0" y="4572008"/>
            <a:ext cx="3500430" cy="2285992"/>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pic>
        <p:nvPicPr>
          <p:cNvPr id="4" name="Picture 2" descr="Image result for heswall primary school logo"/>
          <p:cNvPicPr>
            <a:picLocks noChangeAspect="1" noChangeArrowheads="1"/>
          </p:cNvPicPr>
          <p:nvPr/>
        </p:nvPicPr>
        <p:blipFill>
          <a:blip r:embed="rId3" r:link="rId4"/>
          <a:srcRect/>
          <a:stretch>
            <a:fillRect/>
          </a:stretch>
        </p:blipFill>
        <p:spPr bwMode="auto">
          <a:xfrm>
            <a:off x="1" y="0"/>
            <a:ext cx="9144000" cy="2535237"/>
          </a:xfrm>
          <a:prstGeom prst="rect">
            <a:avLst/>
          </a:prstGeom>
          <a:noFill/>
          <a:ln w="9525">
            <a:noFill/>
            <a:miter lim="800000"/>
            <a:headEnd/>
            <a:tailEnd/>
          </a:ln>
        </p:spPr>
      </p:pic>
      <p:pic>
        <p:nvPicPr>
          <p:cNvPr id="12290" name="Picture 2" descr="https://pbs.twimg.com/media/DdaPgXtX4AAbKQH.jpg"/>
          <p:cNvPicPr>
            <a:picLocks noChangeAspect="1" noChangeArrowheads="1"/>
          </p:cNvPicPr>
          <p:nvPr/>
        </p:nvPicPr>
        <p:blipFill>
          <a:blip r:embed="rId5" cstate="print"/>
          <a:srcRect/>
          <a:stretch>
            <a:fillRect/>
          </a:stretch>
        </p:blipFill>
        <p:spPr bwMode="auto">
          <a:xfrm>
            <a:off x="-285784" y="2357430"/>
            <a:ext cx="3414666" cy="2561000"/>
          </a:xfrm>
          <a:prstGeom prst="rect">
            <a:avLst/>
          </a:prstGeom>
          <a:noFill/>
        </p:spPr>
      </p:pic>
      <p:pic>
        <p:nvPicPr>
          <p:cNvPr id="12292" name="Picture 4" descr="https://pbs.twimg.com/media/DcL8vWpXUAEHoSf.jpg"/>
          <p:cNvPicPr>
            <a:picLocks noChangeAspect="1" noChangeArrowheads="1"/>
          </p:cNvPicPr>
          <p:nvPr/>
        </p:nvPicPr>
        <p:blipFill>
          <a:blip r:embed="rId6" cstate="print"/>
          <a:srcRect/>
          <a:stretch>
            <a:fillRect/>
          </a:stretch>
        </p:blipFill>
        <p:spPr bwMode="auto">
          <a:xfrm>
            <a:off x="5572132" y="2357430"/>
            <a:ext cx="1615647" cy="2154196"/>
          </a:xfrm>
          <a:prstGeom prst="rect">
            <a:avLst/>
          </a:prstGeom>
          <a:noFill/>
        </p:spPr>
      </p:pic>
      <p:pic>
        <p:nvPicPr>
          <p:cNvPr id="12293" name="Picture 5" descr="https://pbs.twimg.com/media/DpuuJ6KXcAEI5co.jpg"/>
          <p:cNvPicPr>
            <a:picLocks noChangeAspect="1" noChangeArrowheads="1"/>
          </p:cNvPicPr>
          <p:nvPr/>
        </p:nvPicPr>
        <p:blipFill>
          <a:blip r:embed="rId7" r:link="rId8" cstate="print"/>
          <a:srcRect/>
          <a:stretch>
            <a:fillRect/>
          </a:stretch>
        </p:blipFill>
        <p:spPr bwMode="auto">
          <a:xfrm>
            <a:off x="7072330" y="2357430"/>
            <a:ext cx="2071670" cy="2749807"/>
          </a:xfrm>
          <a:prstGeom prst="rect">
            <a:avLst/>
          </a:prstGeom>
          <a:noFill/>
          <a:ln w="9525">
            <a:noFill/>
            <a:miter lim="800000"/>
            <a:headEnd/>
            <a:tailEnd/>
          </a:ln>
        </p:spPr>
      </p:pic>
      <p:pic>
        <p:nvPicPr>
          <p:cNvPr id="12294" name="Picture 31" descr="https://pbs.twimg.com/media/DiYjI9uWkAAHTWX.jpg"/>
          <p:cNvPicPr>
            <a:picLocks noChangeAspect="1" noChangeArrowheads="1"/>
          </p:cNvPicPr>
          <p:nvPr/>
        </p:nvPicPr>
        <p:blipFill>
          <a:blip r:embed="rId9" cstate="print"/>
          <a:srcRect/>
          <a:stretch>
            <a:fillRect/>
          </a:stretch>
        </p:blipFill>
        <p:spPr bwMode="auto">
          <a:xfrm>
            <a:off x="2857488" y="2428868"/>
            <a:ext cx="2881300" cy="2160974"/>
          </a:xfrm>
          <a:prstGeom prst="rect">
            <a:avLst/>
          </a:prstGeom>
          <a:noFill/>
          <a:ln w="9525">
            <a:noFill/>
            <a:miter lim="800000"/>
            <a:headEnd/>
            <a:tailEnd/>
          </a:ln>
        </p:spPr>
      </p:pic>
      <p:pic>
        <p:nvPicPr>
          <p:cNvPr id="12295" name="Picture 46" descr="https://pbs.twimg.com/media/De1tCWVWkAE18nu.jpg"/>
          <p:cNvPicPr>
            <a:picLocks noChangeAspect="1" noChangeArrowheads="1"/>
          </p:cNvPicPr>
          <p:nvPr/>
        </p:nvPicPr>
        <p:blipFill>
          <a:blip r:embed="rId10" cstate="print"/>
          <a:srcRect/>
          <a:stretch>
            <a:fillRect/>
          </a:stretch>
        </p:blipFill>
        <p:spPr bwMode="auto">
          <a:xfrm>
            <a:off x="6513815" y="5072074"/>
            <a:ext cx="2630185" cy="2327430"/>
          </a:xfrm>
          <a:prstGeom prst="rect">
            <a:avLst/>
          </a:prstGeom>
          <a:noFill/>
          <a:ln w="9525">
            <a:noFill/>
            <a:miter lim="800000"/>
            <a:headEnd/>
            <a:tailEnd/>
          </a:ln>
        </p:spPr>
      </p:pic>
      <p:sp>
        <p:nvSpPr>
          <p:cNvPr id="11" name="Rectangle 10"/>
          <p:cNvSpPr/>
          <p:nvPr/>
        </p:nvSpPr>
        <p:spPr>
          <a:xfrm>
            <a:off x="4000496" y="500042"/>
            <a:ext cx="4490396"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School grounds</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297" name="Picture 9" descr="https://pbs.twimg.com/media/CuQ-XCcWEAIUbQT.jpg"/>
          <p:cNvPicPr>
            <a:picLocks noChangeAspect="1" noChangeArrowheads="1"/>
          </p:cNvPicPr>
          <p:nvPr/>
        </p:nvPicPr>
        <p:blipFill>
          <a:blip r:embed="rId11" cstate="print"/>
          <a:srcRect/>
          <a:stretch>
            <a:fillRect/>
          </a:stretch>
        </p:blipFill>
        <p:spPr bwMode="auto">
          <a:xfrm>
            <a:off x="3500430" y="4429132"/>
            <a:ext cx="3619493" cy="2714620"/>
          </a:xfrm>
          <a:prstGeom prst="rect">
            <a:avLst/>
          </a:prstGeom>
          <a:noFill/>
        </p:spPr>
      </p:pic>
      <p:sp>
        <p:nvSpPr>
          <p:cNvPr id="17" name="Oval 16"/>
          <p:cNvSpPr/>
          <p:nvPr/>
        </p:nvSpPr>
        <p:spPr>
          <a:xfrm>
            <a:off x="2714612" y="4286256"/>
            <a:ext cx="3286148" cy="50006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Golden Ticket treats</a:t>
            </a:r>
            <a:endParaRPr lang="en-US" dirty="0">
              <a:solidFill>
                <a:schemeClr val="tx1"/>
              </a:solidFill>
            </a:endParaRPr>
          </a:p>
        </p:txBody>
      </p:sp>
      <p:sp>
        <p:nvSpPr>
          <p:cNvPr id="18" name="Oval 17"/>
          <p:cNvSpPr/>
          <p:nvPr/>
        </p:nvSpPr>
        <p:spPr>
          <a:xfrm>
            <a:off x="1500166" y="2500306"/>
            <a:ext cx="3286148" cy="64294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Bushcraft</a:t>
            </a:r>
            <a:r>
              <a:rPr lang="en-GB" dirty="0" smtClean="0">
                <a:solidFill>
                  <a:schemeClr val="tx1"/>
                </a:solidFill>
              </a:rPr>
              <a:t> training</a:t>
            </a:r>
            <a:endParaRPr lang="en-US" dirty="0">
              <a:solidFill>
                <a:schemeClr val="tx1"/>
              </a:solidFill>
            </a:endParaRPr>
          </a:p>
        </p:txBody>
      </p:sp>
      <p:sp>
        <p:nvSpPr>
          <p:cNvPr id="19" name="Oval 18"/>
          <p:cNvSpPr/>
          <p:nvPr/>
        </p:nvSpPr>
        <p:spPr>
          <a:xfrm>
            <a:off x="6215074" y="2428868"/>
            <a:ext cx="2071702" cy="5715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Bucket School</a:t>
            </a:r>
            <a:endParaRPr lang="en-US" dirty="0">
              <a:solidFill>
                <a:schemeClr val="tx1"/>
              </a:solidFill>
            </a:endParaRPr>
          </a:p>
        </p:txBody>
      </p:sp>
      <p:sp>
        <p:nvSpPr>
          <p:cNvPr id="20" name="Oval 19"/>
          <p:cNvSpPr/>
          <p:nvPr/>
        </p:nvSpPr>
        <p:spPr>
          <a:xfrm>
            <a:off x="1500166" y="5000636"/>
            <a:ext cx="2000264" cy="15716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Training student teachers to work outdoors</a:t>
            </a:r>
            <a:endParaRPr lang="en-US" dirty="0">
              <a:solidFill>
                <a:schemeClr val="tx1"/>
              </a:solidFill>
            </a:endParaRPr>
          </a:p>
        </p:txBody>
      </p:sp>
      <p:sp>
        <p:nvSpPr>
          <p:cNvPr id="21" name="Oval 20"/>
          <p:cNvSpPr/>
          <p:nvPr/>
        </p:nvSpPr>
        <p:spPr>
          <a:xfrm>
            <a:off x="6572264" y="4214818"/>
            <a:ext cx="1928826" cy="135732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Maths of the Day outdoor learning</a:t>
            </a:r>
            <a:endParaRPr lang="en-US"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72" name="Picture 24" descr="https://pbs.twimg.com/media/DEc1LE6XcAE8--x.jpg"/>
          <p:cNvPicPr>
            <a:picLocks noChangeAspect="1" noChangeArrowheads="1"/>
          </p:cNvPicPr>
          <p:nvPr/>
        </p:nvPicPr>
        <p:blipFill>
          <a:blip r:embed="rId2"/>
          <a:srcRect/>
          <a:stretch>
            <a:fillRect/>
          </a:stretch>
        </p:blipFill>
        <p:spPr bwMode="auto">
          <a:xfrm>
            <a:off x="-1" y="2214554"/>
            <a:ext cx="3482585" cy="4643446"/>
          </a:xfrm>
          <a:prstGeom prst="rect">
            <a:avLst/>
          </a:prstGeom>
          <a:noFill/>
        </p:spPr>
      </p:pic>
      <p:pic>
        <p:nvPicPr>
          <p:cNvPr id="27680" name="Picture 32" descr="https://pbs.twimg.com/media/DgyZ-GnWAAAlHIl.jpg"/>
          <p:cNvPicPr>
            <a:picLocks noChangeAspect="1" noChangeArrowheads="1"/>
          </p:cNvPicPr>
          <p:nvPr/>
        </p:nvPicPr>
        <p:blipFill>
          <a:blip r:embed="rId3" cstate="print"/>
          <a:srcRect/>
          <a:stretch>
            <a:fillRect/>
          </a:stretch>
        </p:blipFill>
        <p:spPr bwMode="auto">
          <a:xfrm>
            <a:off x="0" y="0"/>
            <a:ext cx="3071802" cy="2303852"/>
          </a:xfrm>
          <a:prstGeom prst="rect">
            <a:avLst/>
          </a:prstGeom>
          <a:noFill/>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7652" name="Picture 4" descr="https://pbs.twimg.com/media/CvhqJ57WgAAKsXr.jpg"/>
          <p:cNvPicPr>
            <a:picLocks noChangeAspect="1" noChangeArrowheads="1"/>
          </p:cNvPicPr>
          <p:nvPr/>
        </p:nvPicPr>
        <p:blipFill>
          <a:blip r:embed="rId4" cstate="print"/>
          <a:srcRect/>
          <a:stretch>
            <a:fillRect/>
          </a:stretch>
        </p:blipFill>
        <p:spPr bwMode="auto">
          <a:xfrm>
            <a:off x="6286512" y="4572009"/>
            <a:ext cx="2857488" cy="2285992"/>
          </a:xfrm>
          <a:prstGeom prst="rect">
            <a:avLst/>
          </a:prstGeom>
          <a:noFill/>
        </p:spPr>
      </p:pic>
      <p:pic>
        <p:nvPicPr>
          <p:cNvPr id="27654" name="Picture 6" descr="https://pbs.twimg.com/media/Cxf60DlXgAUWUSw.jpg"/>
          <p:cNvPicPr>
            <a:picLocks noChangeAspect="1" noChangeArrowheads="1"/>
          </p:cNvPicPr>
          <p:nvPr/>
        </p:nvPicPr>
        <p:blipFill>
          <a:blip r:embed="rId5" cstate="print"/>
          <a:srcRect/>
          <a:stretch>
            <a:fillRect/>
          </a:stretch>
        </p:blipFill>
        <p:spPr bwMode="auto">
          <a:xfrm>
            <a:off x="3357554" y="2143116"/>
            <a:ext cx="3633803" cy="2714644"/>
          </a:xfrm>
          <a:prstGeom prst="rect">
            <a:avLst/>
          </a:prstGeom>
          <a:noFill/>
        </p:spPr>
      </p:pic>
      <p:pic>
        <p:nvPicPr>
          <p:cNvPr id="27656" name="Picture 8" descr="https://pbs.twimg.com/media/Cxf8WrrWIAAk6_X.jpg"/>
          <p:cNvPicPr>
            <a:picLocks noChangeAspect="1" noChangeArrowheads="1"/>
          </p:cNvPicPr>
          <p:nvPr/>
        </p:nvPicPr>
        <p:blipFill>
          <a:blip r:embed="rId6" cstate="print"/>
          <a:srcRect/>
          <a:stretch>
            <a:fillRect/>
          </a:stretch>
        </p:blipFill>
        <p:spPr bwMode="auto">
          <a:xfrm>
            <a:off x="3035290" y="0"/>
            <a:ext cx="2952739" cy="2214554"/>
          </a:xfrm>
          <a:prstGeom prst="rect">
            <a:avLst/>
          </a:prstGeom>
          <a:noFill/>
        </p:spPr>
      </p:pic>
      <p:pic>
        <p:nvPicPr>
          <p:cNvPr id="27660" name="Picture 12" descr="https://pbs.twimg.com/media/C_oZz5YXYAURuBu.jpg"/>
          <p:cNvPicPr>
            <a:picLocks noChangeAspect="1" noChangeArrowheads="1"/>
          </p:cNvPicPr>
          <p:nvPr/>
        </p:nvPicPr>
        <p:blipFill>
          <a:blip r:embed="rId7" cstate="print"/>
          <a:srcRect/>
          <a:stretch>
            <a:fillRect/>
          </a:stretch>
        </p:blipFill>
        <p:spPr bwMode="auto">
          <a:xfrm>
            <a:off x="4500562" y="4476734"/>
            <a:ext cx="1785949" cy="2381266"/>
          </a:xfrm>
          <a:prstGeom prst="rect">
            <a:avLst/>
          </a:prstGeom>
          <a:noFill/>
        </p:spPr>
      </p:pic>
      <p:pic>
        <p:nvPicPr>
          <p:cNvPr id="27662" name="Picture 14" descr="https://pbs.twimg.com/media/DAGUoAiUMAAiNKX.jpg"/>
          <p:cNvPicPr>
            <a:picLocks noChangeAspect="1" noChangeArrowheads="1"/>
          </p:cNvPicPr>
          <p:nvPr/>
        </p:nvPicPr>
        <p:blipFill>
          <a:blip r:embed="rId8" cstate="print"/>
          <a:srcRect/>
          <a:stretch>
            <a:fillRect/>
          </a:stretch>
        </p:blipFill>
        <p:spPr bwMode="auto">
          <a:xfrm>
            <a:off x="6000728" y="0"/>
            <a:ext cx="3143272" cy="2357454"/>
          </a:xfrm>
          <a:prstGeom prst="rect">
            <a:avLst/>
          </a:prstGeom>
          <a:noFill/>
        </p:spPr>
      </p:pic>
      <p:sp>
        <p:nvSpPr>
          <p:cNvPr id="11" name="Oval 10"/>
          <p:cNvSpPr/>
          <p:nvPr/>
        </p:nvSpPr>
        <p:spPr>
          <a:xfrm>
            <a:off x="857224" y="1571612"/>
            <a:ext cx="3857652" cy="8572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Outdoor classroom  </a:t>
            </a:r>
            <a:r>
              <a:rPr lang="en-GB" dirty="0" err="1" smtClean="0">
                <a:solidFill>
                  <a:schemeClr val="tx1"/>
                </a:solidFill>
              </a:rPr>
              <a:t>Day</a:t>
            </a:r>
            <a:r>
              <a:rPr lang="en-GB" dirty="0" err="1" smtClean="0"/>
              <a:t>day</a:t>
            </a:r>
            <a:endParaRPr lang="en-US" dirty="0"/>
          </a:p>
        </p:txBody>
      </p:sp>
      <p:pic>
        <p:nvPicPr>
          <p:cNvPr id="27666" name="Picture 18" descr="https://pbs.twimg.com/media/DCSevagXsAABVno.jpg"/>
          <p:cNvPicPr>
            <a:picLocks noChangeAspect="1" noChangeArrowheads="1"/>
          </p:cNvPicPr>
          <p:nvPr/>
        </p:nvPicPr>
        <p:blipFill>
          <a:blip r:embed="rId9" cstate="print"/>
          <a:srcRect/>
          <a:stretch>
            <a:fillRect/>
          </a:stretch>
        </p:blipFill>
        <p:spPr bwMode="auto">
          <a:xfrm>
            <a:off x="5786446" y="0"/>
            <a:ext cx="1932644" cy="1443041"/>
          </a:xfrm>
          <a:prstGeom prst="rect">
            <a:avLst/>
          </a:prstGeom>
          <a:noFill/>
        </p:spPr>
      </p:pic>
      <p:sp>
        <p:nvSpPr>
          <p:cNvPr id="17" name="Oval 16"/>
          <p:cNvSpPr/>
          <p:nvPr/>
        </p:nvSpPr>
        <p:spPr>
          <a:xfrm>
            <a:off x="2214546" y="3929066"/>
            <a:ext cx="4000528" cy="7143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Den Building Day</a:t>
            </a:r>
            <a:endParaRPr lang="en-US" dirty="0">
              <a:solidFill>
                <a:schemeClr val="tx1"/>
              </a:solidFill>
            </a:endParaRPr>
          </a:p>
        </p:txBody>
      </p:sp>
      <p:pic>
        <p:nvPicPr>
          <p:cNvPr id="27676" name="Picture 28" descr="https://pbs.twimg.com/media/DEtf-XtWAAEB8-O.jpg"/>
          <p:cNvPicPr>
            <a:picLocks noChangeAspect="1" noChangeArrowheads="1"/>
          </p:cNvPicPr>
          <p:nvPr/>
        </p:nvPicPr>
        <p:blipFill>
          <a:blip r:embed="rId10" cstate="print"/>
          <a:srcRect/>
          <a:stretch>
            <a:fillRect/>
          </a:stretch>
        </p:blipFill>
        <p:spPr bwMode="auto">
          <a:xfrm>
            <a:off x="1714480" y="4714884"/>
            <a:ext cx="2857488" cy="2143116"/>
          </a:xfrm>
          <a:prstGeom prst="rect">
            <a:avLst/>
          </a:prstGeom>
          <a:noFill/>
        </p:spPr>
      </p:pic>
      <p:pic>
        <p:nvPicPr>
          <p:cNvPr id="27678" name="Picture 30" descr="https://pbs.twimg.com/media/DbuGl7WW4AAZNlf.jpg"/>
          <p:cNvPicPr>
            <a:picLocks noChangeAspect="1" noChangeArrowheads="1"/>
          </p:cNvPicPr>
          <p:nvPr/>
        </p:nvPicPr>
        <p:blipFill>
          <a:blip r:embed="rId11" cstate="print"/>
          <a:srcRect/>
          <a:stretch>
            <a:fillRect/>
          </a:stretch>
        </p:blipFill>
        <p:spPr bwMode="auto">
          <a:xfrm>
            <a:off x="6893703" y="2071678"/>
            <a:ext cx="2250297" cy="3000396"/>
          </a:xfrm>
          <a:prstGeom prst="rect">
            <a:avLst/>
          </a:prstGeom>
          <a:noFill/>
        </p:spPr>
      </p:pic>
      <p:sp>
        <p:nvSpPr>
          <p:cNvPr id="23" name="Oval 22"/>
          <p:cNvSpPr/>
          <p:nvPr/>
        </p:nvSpPr>
        <p:spPr>
          <a:xfrm>
            <a:off x="5429256" y="1571612"/>
            <a:ext cx="2571768" cy="7143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Bucket School</a:t>
            </a:r>
            <a:endParaRPr lang="en-US" dirty="0">
              <a:solidFill>
                <a:schemeClr val="tx1"/>
              </a:solidFill>
            </a:endParaRPr>
          </a:p>
        </p:txBody>
      </p:sp>
      <p:sp>
        <p:nvSpPr>
          <p:cNvPr id="24" name="Oval 23"/>
          <p:cNvSpPr/>
          <p:nvPr/>
        </p:nvSpPr>
        <p:spPr>
          <a:xfrm>
            <a:off x="6143636" y="4643446"/>
            <a:ext cx="1857388" cy="7143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Holiday homework</a:t>
            </a:r>
            <a:endParaRPr lang="en-US"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643438" y="2714620"/>
            <a:ext cx="4114800" cy="4143380"/>
          </a:xfrm>
        </p:spPr>
        <p:txBody>
          <a:bodyPr>
            <a:normAutofit fontScale="70000" lnSpcReduction="20000"/>
          </a:bodyPr>
          <a:lstStyle/>
          <a:p>
            <a:pPr>
              <a:buNone/>
            </a:pPr>
            <a:r>
              <a:rPr lang="en-GB" b="1" u="sng" dirty="0" smtClean="0"/>
              <a:t>What’s happened so far this year?</a:t>
            </a:r>
          </a:p>
          <a:p>
            <a:r>
              <a:rPr lang="en-GB" b="1" dirty="0" smtClean="0"/>
              <a:t>No parking pupil campaign.</a:t>
            </a:r>
            <a:endParaRPr lang="en-US" b="1" dirty="0" smtClean="0"/>
          </a:p>
          <a:p>
            <a:r>
              <a:rPr lang="en-GB" b="1" dirty="0" smtClean="0"/>
              <a:t> Invitation to WSUS of green vehicles.</a:t>
            </a:r>
            <a:endParaRPr lang="en-US" b="1" dirty="0" smtClean="0"/>
          </a:p>
          <a:p>
            <a:pPr>
              <a:buNone/>
            </a:pPr>
            <a:endParaRPr lang="en-GB" dirty="0" smtClean="0"/>
          </a:p>
          <a:p>
            <a:pPr>
              <a:buNone/>
            </a:pPr>
            <a:r>
              <a:rPr lang="en-GB" b="1" u="sng" dirty="0" smtClean="0"/>
              <a:t>Next steps</a:t>
            </a:r>
            <a:r>
              <a:rPr lang="en-GB" b="1" dirty="0" smtClean="0"/>
              <a:t>: </a:t>
            </a:r>
            <a:r>
              <a:rPr lang="en-GB" dirty="0" smtClean="0"/>
              <a:t>Walk to school discussion at School council meeting needed again..</a:t>
            </a:r>
            <a:endParaRPr lang="en-US" dirty="0" smtClean="0"/>
          </a:p>
          <a:p>
            <a:r>
              <a:rPr lang="en-GB" dirty="0" smtClean="0"/>
              <a:t>Renew graphing system for ‘Walk to School? Or decide new method</a:t>
            </a:r>
            <a:endParaRPr lang="en-US" dirty="0" smtClean="0"/>
          </a:p>
          <a:p>
            <a:endParaRPr lang="en-US" dirty="0"/>
          </a:p>
        </p:txBody>
      </p:sp>
      <p:pic>
        <p:nvPicPr>
          <p:cNvPr id="4" name="Picture 2" descr="Image result for heswall primary school logo"/>
          <p:cNvPicPr>
            <a:picLocks noChangeAspect="1" noChangeArrowheads="1"/>
          </p:cNvPicPr>
          <p:nvPr/>
        </p:nvPicPr>
        <p:blipFill>
          <a:blip r:embed="rId2" r:link="rId3"/>
          <a:srcRect/>
          <a:stretch>
            <a:fillRect/>
          </a:stretch>
        </p:blipFill>
        <p:spPr bwMode="auto">
          <a:xfrm>
            <a:off x="1" y="0"/>
            <a:ext cx="9144000" cy="2535237"/>
          </a:xfrm>
          <a:prstGeom prst="rect">
            <a:avLst/>
          </a:prstGeom>
          <a:noFill/>
          <a:ln w="9525">
            <a:noFill/>
            <a:miter lim="800000"/>
            <a:headEnd/>
            <a:tailEnd/>
          </a:ln>
        </p:spPr>
      </p:pic>
      <p:sp>
        <p:nvSpPr>
          <p:cNvPr id="5" name="Rectangle 4"/>
          <p:cNvSpPr/>
          <p:nvPr/>
        </p:nvSpPr>
        <p:spPr>
          <a:xfrm>
            <a:off x="428596" y="5929330"/>
            <a:ext cx="8358246" cy="369332"/>
          </a:xfrm>
          <a:prstGeom prst="rect">
            <a:avLst/>
          </a:prstGeom>
        </p:spPr>
        <p:txBody>
          <a:bodyPr wrap="square">
            <a:spAutoFit/>
          </a:bodyPr>
          <a:lstStyle/>
          <a:p>
            <a:pPr algn="ctr">
              <a:buNone/>
            </a:pPr>
            <a:r>
              <a:rPr lang="en-GB" i="1" dirty="0" smtClean="0"/>
              <a:t>...</a:t>
            </a:r>
            <a:endParaRPr lang="en-US" dirty="0"/>
          </a:p>
        </p:txBody>
      </p:sp>
      <p:sp>
        <p:nvSpPr>
          <p:cNvPr id="6" name="Rectangle 5"/>
          <p:cNvSpPr/>
          <p:nvPr/>
        </p:nvSpPr>
        <p:spPr>
          <a:xfrm>
            <a:off x="5429256" y="357166"/>
            <a:ext cx="2878288"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Transport</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6386" name="Picture 2" descr="https://pbs.twimg.com/media/C3HPeYZXAAAp-8n.jpg"/>
          <p:cNvPicPr>
            <a:picLocks noChangeAspect="1" noChangeArrowheads="1"/>
          </p:cNvPicPr>
          <p:nvPr/>
        </p:nvPicPr>
        <p:blipFill>
          <a:blip r:embed="rId4"/>
          <a:srcRect/>
          <a:stretch>
            <a:fillRect/>
          </a:stretch>
        </p:blipFill>
        <p:spPr bwMode="auto">
          <a:xfrm>
            <a:off x="4833938" y="10787114"/>
            <a:ext cx="5238707" cy="3929030"/>
          </a:xfrm>
          <a:prstGeom prst="rect">
            <a:avLst/>
          </a:prstGeom>
          <a:noFill/>
        </p:spPr>
      </p:pic>
      <p:pic>
        <p:nvPicPr>
          <p:cNvPr id="9" name="Picture 8" descr="https://pbs.twimg.com/media/C3HPeYZXAAAp-8n.jpg"/>
          <p:cNvPicPr/>
          <p:nvPr/>
        </p:nvPicPr>
        <p:blipFill>
          <a:blip r:embed="rId4"/>
          <a:srcRect/>
          <a:stretch>
            <a:fillRect/>
          </a:stretch>
        </p:blipFill>
        <p:spPr bwMode="auto">
          <a:xfrm>
            <a:off x="0" y="2428868"/>
            <a:ext cx="4357686" cy="4429132"/>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418</Words>
  <Application>Microsoft Office PowerPoint</Application>
  <PresentationFormat>On-screen Show (4:3)</PresentationFormat>
  <Paragraphs>85</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Welcome to Heswall Primary</vt:lpstr>
      <vt:lpstr>Slide 2</vt:lpstr>
      <vt:lpstr>Slide 3</vt:lpstr>
      <vt:lpstr>Alongside 6 local schools and  supported by DRIP Uganda, we raised money for 58 water harvesters for our twin schools in Uganda. NEXT STEPS: We would like one in our own school</vt:lpstr>
      <vt:lpstr>Slide 5</vt:lpstr>
      <vt:lpstr>Slide 6</vt:lpstr>
      <vt:lpstr>Slide 7</vt:lpstr>
      <vt:lpstr>Slide 8</vt:lpstr>
      <vt:lpstr>Slide 9</vt:lpstr>
      <vt:lpstr>Slide 10</vt:lpstr>
      <vt:lpstr>Slide 11</vt:lpstr>
      <vt:lpstr>Slide 12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Heswall Primary</dc:title>
  <dc:creator>AutoBVT</dc:creator>
  <cp:lastModifiedBy>AutoBVT</cp:lastModifiedBy>
  <cp:revision>15</cp:revision>
  <dcterms:created xsi:type="dcterms:W3CDTF">2019-01-26T16:53:48Z</dcterms:created>
  <dcterms:modified xsi:type="dcterms:W3CDTF">2019-10-20T18:16:47Z</dcterms:modified>
</cp:coreProperties>
</file>